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2" r:id="rId2"/>
    <p:sldId id="546" r:id="rId3"/>
    <p:sldId id="548" r:id="rId4"/>
    <p:sldId id="552" r:id="rId5"/>
    <p:sldId id="549" r:id="rId6"/>
    <p:sldId id="550" r:id="rId7"/>
    <p:sldId id="551" r:id="rId8"/>
    <p:sldId id="554" r:id="rId9"/>
    <p:sldId id="553" r:id="rId10"/>
    <p:sldId id="556" r:id="rId11"/>
    <p:sldId id="558" r:id="rId12"/>
    <p:sldId id="559" r:id="rId13"/>
    <p:sldId id="560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6699"/>
    <a:srgbClr val="FF7C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redný štý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847198490502272E-2"/>
          <c:y val="3.3848949652411135E-2"/>
          <c:w val="0.9525442867008348"/>
          <c:h val="0.88865849868036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Odchody do dôchodku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20-492A-878D-7B1E94BCF718}"/>
              </c:ext>
            </c:extLst>
          </c:dPt>
          <c:dPt>
            <c:idx val="2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20-492A-878D-7B1E94BCF71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20-492A-878D-7B1E94BCF718}"/>
              </c:ext>
            </c:extLst>
          </c:dPt>
          <c:cat>
            <c:numRef>
              <c:f>Hárok1!$A$2:$A$5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Hárok1!$B$2:$B$5</c:f>
              <c:numCache>
                <c:formatCode>General</c:formatCode>
                <c:ptCount val="4"/>
                <c:pt idx="0">
                  <c:v>23</c:v>
                </c:pt>
                <c:pt idx="1">
                  <c:v>36</c:v>
                </c:pt>
                <c:pt idx="2">
                  <c:v>28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20-492A-878D-7B1E94BCF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4058232"/>
        <c:axId val="522464232"/>
      </c:barChart>
      <c:catAx>
        <c:axId val="694058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22464232"/>
        <c:crosses val="autoZero"/>
        <c:auto val="1"/>
        <c:lblAlgn val="ctr"/>
        <c:lblOffset val="100"/>
        <c:noMultiLvlLbl val="0"/>
      </c:catAx>
      <c:valAx>
        <c:axId val="522464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94058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1600" dirty="0">
                <a:solidFill>
                  <a:schemeClr val="accent1">
                    <a:lumMod val="75000"/>
                  </a:schemeClr>
                </a:solidFill>
              </a:rPr>
              <a:t>Najvyšší</a:t>
            </a:r>
            <a:r>
              <a:rPr lang="sk-SK" sz="1600" baseline="0" dirty="0">
                <a:solidFill>
                  <a:schemeClr val="accent1">
                    <a:lumMod val="75000"/>
                  </a:schemeClr>
                </a:solidFill>
              </a:rPr>
              <a:t> počet ponúk podľa odvetvia</a:t>
            </a:r>
            <a:endParaRPr lang="sk-SK" sz="1600" dirty="0">
              <a:solidFill>
                <a:schemeClr val="accent1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CD6-4850-A8DA-3E120D7FD361}"/>
              </c:ext>
            </c:extLst>
          </c:dPt>
          <c:dPt>
            <c:idx val="1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CD6-4850-A8DA-3E120D7FD361}"/>
              </c:ext>
            </c:extLst>
          </c:dPt>
          <c:dPt>
            <c:idx val="2"/>
            <c:bubble3D val="0"/>
            <c:spPr>
              <a:solidFill>
                <a:srgbClr val="00B058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CD6-4850-A8DA-3E120D7FD361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CD6-4850-A8DA-3E120D7FD36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ECD6-4850-A8DA-3E120D7FD36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CD6-4850-A8DA-3E120D7FD36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CD6-4850-A8DA-3E120D7FD361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4F21626-897F-4704-926E-912CD0B49E5E}" type="CATEGORYNAME">
                      <a:rPr lang="en-US" sz="1400">
                        <a:solidFill>
                          <a:srgbClr val="00B050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[NÁZOV KATEGÓRIE]</a:t>
                    </a:fld>
                    <a:endParaRPr lang="sk-SK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CD6-4850-A8DA-3E120D7FD36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CD6-4850-A8DA-3E120D7FD36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CD6-4850-A8DA-3E120D7FD3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'Top odvetvia'!$N$7:$N$11</c:f>
              <c:strCache>
                <c:ptCount val="5"/>
                <c:pt idx="0">
                  <c:v>Obchod</c:v>
                </c:pt>
                <c:pt idx="1">
                  <c:v>Výroba</c:v>
                </c:pt>
                <c:pt idx="2">
                  <c:v>IT</c:v>
                </c:pt>
                <c:pt idx="3">
                  <c:v>Doprava a špedícia</c:v>
                </c:pt>
                <c:pt idx="4">
                  <c:v>Administratíva</c:v>
                </c:pt>
              </c:strCache>
            </c:strRef>
          </c:cat>
          <c:val>
            <c:numRef>
              <c:f>'Top odvetvia'!$O$7:$O$11</c:f>
              <c:numCache>
                <c:formatCode>General</c:formatCode>
                <c:ptCount val="5"/>
                <c:pt idx="0">
                  <c:v>67411</c:v>
                </c:pt>
                <c:pt idx="1">
                  <c:v>56887</c:v>
                </c:pt>
                <c:pt idx="2">
                  <c:v>45622</c:v>
                </c:pt>
                <c:pt idx="3">
                  <c:v>39975</c:v>
                </c:pt>
                <c:pt idx="4">
                  <c:v>37317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CD6-4850-A8DA-3E120D7FD36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sk-SK" sz="1600" dirty="0">
                <a:solidFill>
                  <a:schemeClr val="accent1">
                    <a:lumMod val="75000"/>
                  </a:schemeClr>
                </a:solidFill>
              </a:rPr>
              <a:t>Najvyšší</a:t>
            </a:r>
            <a:r>
              <a:rPr lang="sk-SK" sz="1600" baseline="0" dirty="0">
                <a:solidFill>
                  <a:schemeClr val="accent1">
                    <a:lumMod val="75000"/>
                  </a:schemeClr>
                </a:solidFill>
              </a:rPr>
              <a:t> počet ponúk podľa odvetvia</a:t>
            </a:r>
            <a:endParaRPr lang="sk-SK" sz="1600" dirty="0">
              <a:solidFill>
                <a:schemeClr val="accent1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E56-4172-A6B5-DCC28C473DDF}"/>
              </c:ext>
            </c:extLst>
          </c:dPt>
          <c:dPt>
            <c:idx val="1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E56-4172-A6B5-DCC28C473DDF}"/>
              </c:ext>
            </c:extLst>
          </c:dPt>
          <c:dPt>
            <c:idx val="2"/>
            <c:bubble3D val="0"/>
            <c:spPr>
              <a:solidFill>
                <a:srgbClr val="00B058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E56-4172-A6B5-DCC28C473DDF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E56-4172-A6B5-DCC28C473D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3E56-4172-A6B5-DCC28C473DD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E56-4172-A6B5-DCC28C473DD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E56-4172-A6B5-DCC28C473DDF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2BA880-5B1C-485B-8FA0-89117A3BA959}" type="CATEGORYNAME">
                      <a:rPr lang="en-US" sz="1400">
                        <a:solidFill>
                          <a:srgbClr val="00B050"/>
                        </a:solidFill>
                      </a:rPr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[NÁZOV KATEGÓRIE]</a:t>
                    </a:fld>
                    <a:endParaRPr lang="sk-SK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E56-4172-A6B5-DCC28C473DD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E56-4172-A6B5-DCC28C473DD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E56-4172-A6B5-DCC28C473D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Hárok2!$L$4:$L$8</c:f>
              <c:strCache>
                <c:ptCount val="5"/>
                <c:pt idx="0">
                  <c:v>Operátor/ka výroby</c:v>
                </c:pt>
                <c:pt idx="1">
                  <c:v>Predavač/ka</c:v>
                </c:pt>
                <c:pt idx="2">
                  <c:v>Administratívny pracovník/čka</c:v>
                </c:pt>
                <c:pt idx="3">
                  <c:v>Robotník/čka</c:v>
                </c:pt>
                <c:pt idx="4">
                  <c:v>Skladník/čka</c:v>
                </c:pt>
              </c:strCache>
            </c:strRef>
          </c:cat>
          <c:val>
            <c:numRef>
              <c:f>Hárok2!$M$4:$M$8</c:f>
              <c:numCache>
                <c:formatCode>General</c:formatCode>
                <c:ptCount val="5"/>
                <c:pt idx="0">
                  <c:v>35366</c:v>
                </c:pt>
                <c:pt idx="1">
                  <c:v>27852</c:v>
                </c:pt>
                <c:pt idx="2">
                  <c:v>27642</c:v>
                </c:pt>
                <c:pt idx="3">
                  <c:v>22741</c:v>
                </c:pt>
                <c:pt idx="4">
                  <c:v>22502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56-4172-A6B5-DCC28C473DD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6DC62-D932-409D-97F6-49263F5C3BC9}" type="datetimeFigureOut">
              <a:rPr lang="sk-SK" smtClean="0"/>
              <a:t>24. 2. 2023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63276-E74C-48DA-9379-04149D8D36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293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C98AAB21-8C61-D6CA-8FCD-235125E524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E4B74C31-A514-037C-A8BE-A5BD5BC017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k-SK" dirty="0"/>
              <a:t>Odliv ľudí do zahraničia – viac príležitosti v odbore a tiež vyššia mzda a vyššia životná úroveň s tým spojená</a:t>
            </a:r>
          </a:p>
          <a:p>
            <a:pPr lvl="0"/>
            <a:r>
              <a:rPr lang="sk-SK" dirty="0"/>
              <a:t>Vysoký vek zamestnancov - Špecifické odvetvie, kde sa povolanie dedilo z otca na syna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AD4EA8B-18F8-AFB8-552F-1E0C7EC4A92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E49D13D-D5A1-4A51-AFC8-F3288C9DBD5A}" type="slidenum">
              <a:t>1</a:t>
            </a:fld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Kľúčoví sú pre nás stredoškoláci s technickým zameraním.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63276-E74C-48DA-9379-04149D8D36B0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9741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63276-E74C-48DA-9379-04149D8D36B0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2620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Najviac reakcií mali pozície prekladateľov, pozície v administratíve, v žurnalistike a médiách, vrcholový manažment a HR.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63276-E74C-48DA-9379-04149D8D36B0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978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Trh práce – budovanie povedomia o značke, hľadanie kanálov pre oslovenie, prvým krokom bol profil na profesia, ktorým sme sa chceli odlíšiť a priblížiť nás ako zamestnávateľa, zároveň chodíme na kariérne podujatia.  Venovali sme jednu samostatnej časti webu mladým ľuďom v nasledujúcich oblastiach.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63276-E74C-48DA-9379-04149D8D36B0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1081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Fluktuácia nulová, povolanie sa dedilo, potrebujeme zviditeľniť meno, dostať sa ako teplárne do povedomia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63276-E74C-48DA-9379-04149D8D36B0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9772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63276-E74C-48DA-9379-04149D8D36B0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4002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Na firemnú kultúru, hodnoty a predstavenie spoločnosti mladým ľuďom. Na jednu stranu ako zamestnávateľ poskytujeme stabilitu a chceme dodávať špičkové služby a pri tomto projekte nám záleží, aby naši kľúčoví zamestnanci s vedomosťami boli mentormi, ktorí chcú odovzdávať skúsenosti, aby dostali priestor zanechať po sebe odkaz. Na druhú stranu chceme ukázať mladým ľuďom, že máme víziu, modernizujeme, ideme do nových technológií a skutočne, ak má človek chuť, vie sa posúvať ďalej. Tento vizuál je to, s čím chceme, aby si nás mladí ľudia spájali, používame ho na náš stánok na Profesia </a:t>
            </a:r>
            <a:r>
              <a:rPr lang="sk-SK" dirty="0" err="1"/>
              <a:t>days</a:t>
            </a:r>
            <a:r>
              <a:rPr lang="sk-SK" dirty="0"/>
              <a:t>, na letáčiky, webe, na listy, kde pred začatím šk. roka predstavujeme možnosti praxe u nás.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63276-E74C-48DA-9379-04149D8D36B0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3702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C98AAB21-8C61-D6CA-8FCD-235125E524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E4B74C31-A514-037C-A8BE-A5BD5BC017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sk-SK" dirty="0"/>
              <a:t>Odliv ľudí do zahraničia – viac príležitosti v odbore a tiež vyššia mzda a vyššia životná úroveň s tým spojená</a:t>
            </a:r>
          </a:p>
          <a:p>
            <a:pPr lvl="0"/>
            <a:r>
              <a:rPr lang="sk-SK" dirty="0"/>
              <a:t>Vysoký vek zamestnancov - Špecifické odvetvie, kde sa povolanie dedilo z otca na syna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AD4EA8B-18F8-AFB8-552F-1E0C7EC4A92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E49D13D-D5A1-4A51-AFC8-F3288C9DBD5A}" type="slidenum">
              <a:t>13</a:t>
            </a:fld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300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CF83C-26FB-0853-882A-0021DCF1A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61C75B9-BEBF-E8DD-26D3-596A16B54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C510C8A-EA4B-F62B-19D3-5F495A7A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88EB-571C-4BB4-95C3-0E837C2B75ED}" type="datetimeFigureOut">
              <a:rPr lang="sk-SK" smtClean="0"/>
              <a:t>24. 2. 2023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BE00DFA-44BC-CFF9-2F65-2F4C8FA6D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42AC514-9C9F-4330-1B75-8A5BCFC68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E578-EBC8-45C7-AEFB-107E31DE16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6719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5AF1C-47B5-A130-908C-BD9386CB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F45B046-3D3F-6E16-3338-00C82ADA0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F83E9F2-3ABC-6505-494A-D0172F8D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88EB-571C-4BB4-95C3-0E837C2B75ED}" type="datetimeFigureOut">
              <a:rPr lang="sk-SK" smtClean="0"/>
              <a:t>24. 2. 2023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0BBDC8D-C937-DB08-6E51-3657A740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4A80980-C9DC-A03B-E191-24AF62B9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E578-EBC8-45C7-AEFB-107E31DE16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411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ECBF5242-6087-43F3-119A-55895C960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A493DB21-9D9B-A2A0-2769-ACDE67350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003A1AC-336F-A4C9-29F3-68A263AE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88EB-571C-4BB4-95C3-0E837C2B75ED}" type="datetimeFigureOut">
              <a:rPr lang="sk-SK" smtClean="0"/>
              <a:t>24. 2. 2023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4EEE2E2-917F-8089-7DAF-CCB1D980F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2BBAB81-7793-3F09-E385-27A0AC73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E578-EBC8-45C7-AEFB-107E31DE16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885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FD9E26-ECDE-AFAB-0ED6-3F47A66B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44E1643-0CC7-A7F3-B6C2-53EE0885F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CAA0097-B104-18C1-58B2-EDA4EF00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88EB-571C-4BB4-95C3-0E837C2B75ED}" type="datetimeFigureOut">
              <a:rPr lang="sk-SK" smtClean="0"/>
              <a:t>24. 2. 2023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0036F55-2949-1800-0BFE-E5246D52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DD200B9-3218-C69E-E7A4-79445332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E578-EBC8-45C7-AEFB-107E31DE16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669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F4563-E69F-BA6E-5098-D36F73102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B1721E-114F-31DD-11E9-6F277E870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E4E7E58-3AFC-12BB-541C-F4149F9F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88EB-571C-4BB4-95C3-0E837C2B75ED}" type="datetimeFigureOut">
              <a:rPr lang="sk-SK" smtClean="0"/>
              <a:t>24. 2. 2023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7F67D47-2D27-6236-82AE-A99C4F5B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85EBD71-7554-2A49-2719-B714FBD0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E578-EBC8-45C7-AEFB-107E31DE16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58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C7EACE-0FF3-8DF2-72DD-61A7E7BAD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FE9C9BC-7407-E1D2-5671-783578DF6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25C522E-A1A9-AE4B-E814-A68AF7633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912665D-3B7D-E5E2-42AC-18BD5B02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88EB-571C-4BB4-95C3-0E837C2B75ED}" type="datetimeFigureOut">
              <a:rPr lang="sk-SK" smtClean="0"/>
              <a:t>24. 2. 2023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EAC7C30-C5A9-A1B1-4E73-A9670B19F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3FF3EE4-5C8D-0D16-E203-F412D1D8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E578-EBC8-45C7-AEFB-107E31DE16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195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50456F-305E-D6AA-F50B-5D262AA6E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F69107-295D-62D6-FFDF-16C36FCB7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01FB101-02DD-C139-1B8E-AA20E2AFD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81C1205-36E9-8CB0-C961-875A9C7A0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67F6DAD-84DD-BA68-AE41-DE5D41232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9E5E461D-B76D-B9ED-31D0-0CF58735E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88EB-571C-4BB4-95C3-0E837C2B75ED}" type="datetimeFigureOut">
              <a:rPr lang="sk-SK" smtClean="0"/>
              <a:t>24. 2. 2023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030F87C-FD6F-5D36-DDE9-F2D0A764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56002A0-EC21-6964-96EB-A36EB449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E578-EBC8-45C7-AEFB-107E31DE16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403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FAC8A7-DC74-C968-F43F-41F06744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939253F-EE56-FBDB-0911-35BC9BA5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88EB-571C-4BB4-95C3-0E837C2B75ED}" type="datetimeFigureOut">
              <a:rPr lang="sk-SK" smtClean="0"/>
              <a:t>24. 2. 2023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4726071F-CAD4-2800-2231-3C8471785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8EE03F6-E651-19DD-7478-61B4C85A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E578-EBC8-45C7-AEFB-107E31DE16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785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AFFD32E-431B-E062-DB3A-89066B0A1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88EB-571C-4BB4-95C3-0E837C2B75ED}" type="datetimeFigureOut">
              <a:rPr lang="sk-SK" smtClean="0"/>
              <a:t>24. 2. 2023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51CDDFEF-A053-9EF6-1EB4-2B779A76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A00ACCD-F789-7E3B-71E6-AB8C1D40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E578-EBC8-45C7-AEFB-107E31DE16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617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C4F10-2313-1B41-4E9A-55298BFF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A5B0CC4-6AB2-D0F7-BE5D-9098D593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96B9BC-2F4A-6958-9023-2DFE22702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DD0B9F2-B615-4FC0-59C5-329A773DD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88EB-571C-4BB4-95C3-0E837C2B75ED}" type="datetimeFigureOut">
              <a:rPr lang="sk-SK" smtClean="0"/>
              <a:t>24. 2. 2023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8E97E6B-B0DF-1CF6-1A0A-14CEB1F30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FF0B0C5-0A4A-432E-50C3-33EFE7A3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E578-EBC8-45C7-AEFB-107E31DE16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758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F6FE36-6D1D-7DF8-AA34-9D01CC0F7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83FC5111-C474-1D9E-32D1-EF995DBE8E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AAC659-F1D6-1674-0B59-D014F6719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A866412-517E-9802-9DAC-83178639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88EB-571C-4BB4-95C3-0E837C2B75ED}" type="datetimeFigureOut">
              <a:rPr lang="sk-SK" smtClean="0"/>
              <a:t>24. 2. 2023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3326C0A-5996-4F73-F310-170CF9054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D6B8E8C-5AEF-2186-5CDD-2232F4750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E578-EBC8-45C7-AEFB-107E31DE16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40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897209E5-99DD-B245-D11E-BDD0FC796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68D7AD-A761-E289-DF38-35036B9BC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69BE99B-BE05-8505-47A9-EB6E798BE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C88EB-571C-4BB4-95C3-0E837C2B75ED}" type="datetimeFigureOut">
              <a:rPr lang="sk-SK" smtClean="0"/>
              <a:t>24. 2. 2023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5561492-7C4C-99EF-81BB-7CE0BA544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B8D5D3E-9B58-8A78-FF9A-26DDCF699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5E578-EBC8-45C7-AEFB-107E31DE16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073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ĺžnik 24">
            <a:extLst>
              <a:ext uri="{FF2B5EF4-FFF2-40B4-BE49-F238E27FC236}">
                <a16:creationId xmlns:a16="http://schemas.microsoft.com/office/drawing/2014/main" id="{1FFE3B87-7AC8-AD8A-B5EC-306497641E43}"/>
              </a:ext>
            </a:extLst>
          </p:cNvPr>
          <p:cNvSpPr/>
          <p:nvPr/>
        </p:nvSpPr>
        <p:spPr>
          <a:xfrm>
            <a:off x="10933042" y="5756742"/>
            <a:ext cx="1258958" cy="1128069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7" name="Obrázok 17">
            <a:extLst>
              <a:ext uri="{FF2B5EF4-FFF2-40B4-BE49-F238E27FC236}">
                <a16:creationId xmlns:a16="http://schemas.microsoft.com/office/drawing/2014/main" id="{219909E3-93D2-9F60-77D5-8ED602EB3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481" y="5932672"/>
            <a:ext cx="668225" cy="704673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29" name="Rovná spojnica 11">
            <a:extLst>
              <a:ext uri="{FF2B5EF4-FFF2-40B4-BE49-F238E27FC236}">
                <a16:creationId xmlns:a16="http://schemas.microsoft.com/office/drawing/2014/main" id="{9C906BBC-90F8-2BC5-6B02-E34B796B0C04}"/>
              </a:ext>
            </a:extLst>
          </p:cNvPr>
          <p:cNvCxnSpPr/>
          <p:nvPr/>
        </p:nvCxnSpPr>
        <p:spPr>
          <a:xfrm>
            <a:off x="10933041" y="5756742"/>
            <a:ext cx="0" cy="1335819"/>
          </a:xfrm>
          <a:prstGeom prst="straightConnector1">
            <a:avLst/>
          </a:prstGeom>
          <a:noFill/>
          <a:ln w="12701" cap="flat">
            <a:solidFill>
              <a:srgbClr val="B5C9D7"/>
            </a:solidFill>
            <a:prstDash val="solid"/>
            <a:miter/>
          </a:ln>
        </p:spPr>
      </p:cxnSp>
      <p:pic>
        <p:nvPicPr>
          <p:cNvPr id="5" name="Obrázok 4">
            <a:extLst>
              <a:ext uri="{FF2B5EF4-FFF2-40B4-BE49-F238E27FC236}">
                <a16:creationId xmlns:a16="http://schemas.microsoft.com/office/drawing/2014/main" id="{A499418D-5986-2823-A5B3-6A2DBCD66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63688" cy="685800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336B36B8-5BBA-D314-3E54-C80BFC00E4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135" r="71854" b="74871"/>
          <a:stretch/>
        </p:blipFill>
        <p:spPr>
          <a:xfrm>
            <a:off x="2350691" y="1910116"/>
            <a:ext cx="8980427" cy="2332234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E689391F-4407-FA4D-C6C5-141F48F5E0BB}"/>
              </a:ext>
            </a:extLst>
          </p:cNvPr>
          <p:cNvSpPr txBox="1"/>
          <p:nvPr/>
        </p:nvSpPr>
        <p:spPr>
          <a:xfrm>
            <a:off x="97349" y="5432102"/>
            <a:ext cx="2253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chemeClr val="bg1"/>
                </a:solidFill>
              </a:rPr>
              <a:t>Skills</a:t>
            </a:r>
            <a:r>
              <a:rPr lang="sk-SK" dirty="0">
                <a:solidFill>
                  <a:schemeClr val="bg1"/>
                </a:solidFill>
              </a:rPr>
              <a:t> of </a:t>
            </a:r>
            <a:r>
              <a:rPr lang="sk-SK" dirty="0" err="1">
                <a:solidFill>
                  <a:schemeClr val="bg1"/>
                </a:solidFill>
              </a:rPr>
              <a:t>the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future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24.2.2023</a:t>
            </a:r>
          </a:p>
          <a:p>
            <a:r>
              <a:rPr lang="sk-SK" dirty="0">
                <a:solidFill>
                  <a:schemeClr val="bg1"/>
                </a:solidFill>
              </a:rPr>
              <a:t>Viera Pošíková</a:t>
            </a:r>
          </a:p>
          <a:p>
            <a:r>
              <a:rPr lang="sk-SK" dirty="0">
                <a:solidFill>
                  <a:schemeClr val="bg1"/>
                </a:solidFill>
              </a:rPr>
              <a:t>Pavla Hrachovinová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BD1524E0-D74F-A596-8242-2561C2C9F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" y="0"/>
            <a:ext cx="2263688" cy="6858000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CE18449E-05DB-57F0-9644-10A605443F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35" r="71854" b="74871"/>
          <a:stretch/>
        </p:blipFill>
        <p:spPr>
          <a:xfrm>
            <a:off x="10088504" y="6122413"/>
            <a:ext cx="2025059" cy="525912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64E381FA-DC35-58F4-5CE5-70B2FF2301AB}"/>
              </a:ext>
            </a:extLst>
          </p:cNvPr>
          <p:cNvSpPr txBox="1"/>
          <p:nvPr/>
        </p:nvSpPr>
        <p:spPr>
          <a:xfrm>
            <a:off x="2486347" y="245814"/>
            <a:ext cx="7746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u="sng" dirty="0">
                <a:solidFill>
                  <a:srgbClr val="0070C0"/>
                </a:solidFill>
              </a:rPr>
              <a:t>Na čo sme vsadili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A6D2D8B7-6B26-9AC5-30E9-728CDE2DF66D}"/>
              </a:ext>
            </a:extLst>
          </p:cNvPr>
          <p:cNvSpPr txBox="1"/>
          <p:nvPr/>
        </p:nvSpPr>
        <p:spPr>
          <a:xfrm>
            <a:off x="44898" y="568979"/>
            <a:ext cx="20790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sz="2400" dirty="0">
              <a:solidFill>
                <a:schemeClr val="bg1"/>
              </a:solidFill>
            </a:endParaRPr>
          </a:p>
          <a:p>
            <a:pPr algn="ctr"/>
            <a:endParaRPr lang="sk-SK" sz="2400" dirty="0">
              <a:solidFill>
                <a:schemeClr val="bg1"/>
              </a:solidFill>
            </a:endParaRPr>
          </a:p>
          <a:p>
            <a:pPr algn="ctr"/>
            <a:endParaRPr lang="sk-SK" sz="2400" dirty="0">
              <a:solidFill>
                <a:schemeClr val="bg1"/>
              </a:solidFill>
            </a:endParaRPr>
          </a:p>
          <a:p>
            <a:pPr algn="ctr"/>
            <a:endParaRPr lang="sk-SK" sz="2400" dirty="0">
              <a:solidFill>
                <a:schemeClr val="bg1"/>
              </a:solidFill>
            </a:endParaRP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D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Z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J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N</a:t>
            </a:r>
          </a:p>
          <a:p>
            <a:pPr algn="ctr"/>
            <a:endParaRPr lang="sk-SK" sz="2400" dirty="0">
              <a:solidFill>
                <a:schemeClr val="bg1"/>
              </a:solidFill>
            </a:endParaRPr>
          </a:p>
          <a:p>
            <a:pPr algn="ctr"/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072B73C0-5B47-5F06-09D6-C44D67C0B9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92" y="1183005"/>
            <a:ext cx="2012332" cy="4877634"/>
          </a:xfrm>
          <a:prstGeom prst="rect">
            <a:avLst/>
          </a:prstGeom>
        </p:spPr>
      </p:pic>
      <p:pic>
        <p:nvPicPr>
          <p:cNvPr id="6" name="Obrázok 5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2915B5EC-B529-847C-36B3-58776EBD32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3188" y="1183005"/>
            <a:ext cx="2005783" cy="4877634"/>
          </a:xfrm>
          <a:prstGeom prst="rect">
            <a:avLst/>
          </a:prstGeom>
        </p:spPr>
      </p:pic>
      <p:pic>
        <p:nvPicPr>
          <p:cNvPr id="8" name="Zástupný objekt pre obsah 4">
            <a:extLst>
              <a:ext uri="{FF2B5EF4-FFF2-40B4-BE49-F238E27FC236}">
                <a16:creationId xmlns:a16="http://schemas.microsoft.com/office/drawing/2014/main" id="{57628ECC-3D26-736C-E92F-9A585C028E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484" y="1183005"/>
            <a:ext cx="2006402" cy="4877634"/>
          </a:xfrm>
          <a:prstGeom prst="rect">
            <a:avLst/>
          </a:prstGeom>
        </p:spPr>
      </p:pic>
      <p:pic>
        <p:nvPicPr>
          <p:cNvPr id="12" name="Zástupný objekt pre obsah 4">
            <a:extLst>
              <a:ext uri="{FF2B5EF4-FFF2-40B4-BE49-F238E27FC236}">
                <a16:creationId xmlns:a16="http://schemas.microsoft.com/office/drawing/2014/main" id="{B740BDF5-EDCF-F277-2AAE-1A41349FF5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72" y="1183005"/>
            <a:ext cx="2006510" cy="4877634"/>
          </a:xfrm>
          <a:prstGeom prst="rect">
            <a:avLst/>
          </a:prstGeom>
        </p:spPr>
      </p:pic>
      <p:pic>
        <p:nvPicPr>
          <p:cNvPr id="11" name="Zástupný objekt pre obsah 4">
            <a:extLst>
              <a:ext uri="{FF2B5EF4-FFF2-40B4-BE49-F238E27FC236}">
                <a16:creationId xmlns:a16="http://schemas.microsoft.com/office/drawing/2014/main" id="{F5EAC38E-AB45-845F-4465-CF7104EDCA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087" y="1183005"/>
            <a:ext cx="2005783" cy="487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5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BD1524E0-D74F-A596-8242-2561C2C9F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" y="0"/>
            <a:ext cx="2263688" cy="6858000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CE18449E-05DB-57F0-9644-10A605443F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35" r="71854" b="74871"/>
          <a:stretch/>
        </p:blipFill>
        <p:spPr>
          <a:xfrm>
            <a:off x="10088504" y="6122413"/>
            <a:ext cx="2025059" cy="525912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2C2E3B94-B9BE-41D0-735F-317256A3949A}"/>
              </a:ext>
            </a:extLst>
          </p:cNvPr>
          <p:cNvSpPr/>
          <p:nvPr/>
        </p:nvSpPr>
        <p:spPr>
          <a:xfrm>
            <a:off x="2486347" y="1368896"/>
            <a:ext cx="5731727" cy="1182029"/>
          </a:xfrm>
          <a:prstGeom prst="rect">
            <a:avLst/>
          </a:prstGeom>
          <a:solidFill>
            <a:schemeClr val="bg1">
              <a:alpha val="38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solidFill>
                  <a:srgbClr val="0070C0"/>
                </a:solidFill>
              </a:rPr>
              <a:t>WEB – vlastná web stránka projektu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5D181F09-F82E-ECB3-1958-D176D6A5F3B7}"/>
              </a:ext>
            </a:extLst>
          </p:cNvPr>
          <p:cNvSpPr/>
          <p:nvPr/>
        </p:nvSpPr>
        <p:spPr>
          <a:xfrm>
            <a:off x="6096000" y="2677675"/>
            <a:ext cx="5731727" cy="1182029"/>
          </a:xfrm>
          <a:prstGeom prst="rect">
            <a:avLst/>
          </a:prstGeom>
          <a:solidFill>
            <a:schemeClr val="bg1">
              <a:alpha val="38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solidFill>
                  <a:srgbClr val="0070C0"/>
                </a:solidFill>
              </a:rPr>
              <a:t>DIZAJN – </a:t>
            </a:r>
            <a:r>
              <a:rPr lang="sk-SK" sz="2400" dirty="0" err="1">
                <a:solidFill>
                  <a:srgbClr val="0070C0"/>
                </a:solidFill>
              </a:rPr>
              <a:t>fresh</a:t>
            </a:r>
            <a:r>
              <a:rPr lang="sk-SK" sz="2400" dirty="0">
                <a:solidFill>
                  <a:srgbClr val="0070C0"/>
                </a:solidFill>
              </a:rPr>
              <a:t> komunikácia, </a:t>
            </a:r>
            <a:r>
              <a:rPr lang="sk-SK" sz="2400" dirty="0" err="1">
                <a:solidFill>
                  <a:srgbClr val="0070C0"/>
                </a:solidFill>
              </a:rPr>
              <a:t>fresh</a:t>
            </a:r>
            <a:r>
              <a:rPr lang="sk-SK" sz="2400" dirty="0">
                <a:solidFill>
                  <a:srgbClr val="0070C0"/>
                </a:solidFill>
              </a:rPr>
              <a:t> farba, </a:t>
            </a:r>
            <a:r>
              <a:rPr lang="sk-SK" sz="2400" dirty="0" err="1">
                <a:solidFill>
                  <a:srgbClr val="0070C0"/>
                </a:solidFill>
              </a:rPr>
              <a:t>fresh</a:t>
            </a:r>
            <a:r>
              <a:rPr lang="sk-SK" sz="2400" dirty="0">
                <a:solidFill>
                  <a:srgbClr val="0070C0"/>
                </a:solidFill>
              </a:rPr>
              <a:t> slovník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19A484D2-644B-6409-E078-E37797AECE00}"/>
              </a:ext>
            </a:extLst>
          </p:cNvPr>
          <p:cNvSpPr/>
          <p:nvPr/>
        </p:nvSpPr>
        <p:spPr>
          <a:xfrm>
            <a:off x="3137044" y="4001617"/>
            <a:ext cx="5731727" cy="1182029"/>
          </a:xfrm>
          <a:prstGeom prst="rect">
            <a:avLst/>
          </a:prstGeom>
          <a:solidFill>
            <a:schemeClr val="bg1">
              <a:alpha val="38000"/>
            </a:schemeClr>
          </a:solidFill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solidFill>
                  <a:srgbClr val="0070C0"/>
                </a:solidFill>
              </a:rPr>
              <a:t>KOMUNIKÁCIA – </a:t>
            </a:r>
            <a:r>
              <a:rPr lang="sk-SK" sz="2400" dirty="0" err="1">
                <a:solidFill>
                  <a:srgbClr val="0070C0"/>
                </a:solidFill>
              </a:rPr>
              <a:t>direct</a:t>
            </a:r>
            <a:r>
              <a:rPr lang="sk-SK" sz="2400" dirty="0">
                <a:solidFill>
                  <a:srgbClr val="0070C0"/>
                </a:solidFill>
              </a:rPr>
              <a:t> mail a propagácia na sociálnych sieťach, </a:t>
            </a:r>
            <a:r>
              <a:rPr lang="sk-SK" sz="2400">
                <a:solidFill>
                  <a:srgbClr val="0070C0"/>
                </a:solidFill>
              </a:rPr>
              <a:t>videonahrávka, Teleráno</a:t>
            </a:r>
            <a:r>
              <a:rPr lang="sk-SK" sz="2400" dirty="0">
                <a:solidFill>
                  <a:srgbClr val="0070C0"/>
                </a:solidFill>
              </a:rPr>
              <a:t>, Nový čas   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EA6C416C-8671-8284-E524-6B371D126A0D}"/>
              </a:ext>
            </a:extLst>
          </p:cNvPr>
          <p:cNvSpPr/>
          <p:nvPr/>
        </p:nvSpPr>
        <p:spPr>
          <a:xfrm>
            <a:off x="4257552" y="5325559"/>
            <a:ext cx="5731727" cy="1182029"/>
          </a:xfrm>
          <a:prstGeom prst="rect">
            <a:avLst/>
          </a:prstGeom>
          <a:solidFill>
            <a:schemeClr val="bg1">
              <a:alpha val="38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solidFill>
                  <a:srgbClr val="0070C0"/>
                </a:solidFill>
              </a:rPr>
              <a:t>Stretnutie v CPPP – osobné stretnutia 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4E381FA-DC35-58F4-5CE5-70B2FF2301AB}"/>
              </a:ext>
            </a:extLst>
          </p:cNvPr>
          <p:cNvSpPr txBox="1"/>
          <p:nvPr/>
        </p:nvSpPr>
        <p:spPr>
          <a:xfrm>
            <a:off x="2486347" y="245814"/>
            <a:ext cx="7746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u="sng" dirty="0">
                <a:solidFill>
                  <a:srgbClr val="0070C0"/>
                </a:solidFill>
              </a:rPr>
              <a:t>Na čo sme vsadili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188C4D6-D3E9-CC51-3481-0611351135A1}"/>
              </a:ext>
            </a:extLst>
          </p:cNvPr>
          <p:cNvSpPr txBox="1"/>
          <p:nvPr/>
        </p:nvSpPr>
        <p:spPr>
          <a:xfrm>
            <a:off x="44898" y="568979"/>
            <a:ext cx="207903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sz="2400" dirty="0">
              <a:solidFill>
                <a:schemeClr val="bg1"/>
              </a:solidFill>
            </a:endParaRP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B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T</a:t>
            </a:r>
          </a:p>
          <a:p>
            <a:pPr algn="ctr"/>
            <a:endParaRPr lang="sk-SK" sz="2400" dirty="0">
              <a:solidFill>
                <a:schemeClr val="bg1"/>
              </a:solidFill>
            </a:endParaRP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P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C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C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S</a:t>
            </a:r>
          </a:p>
          <a:p>
            <a:pPr algn="ctr"/>
            <a:endParaRPr lang="sk-SK" sz="2400" dirty="0">
              <a:solidFill>
                <a:schemeClr val="bg1"/>
              </a:solidFill>
            </a:endParaRPr>
          </a:p>
          <a:p>
            <a:pPr algn="ctr"/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06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BD1524E0-D74F-A596-8242-2561C2C9F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" y="0"/>
            <a:ext cx="2263688" cy="6858000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CE18449E-05DB-57F0-9644-10A605443F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35" r="71854" b="74871"/>
          <a:stretch/>
        </p:blipFill>
        <p:spPr>
          <a:xfrm>
            <a:off x="10088504" y="6122413"/>
            <a:ext cx="2025059" cy="525912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2C2E3B94-B9BE-41D0-735F-317256A3949A}"/>
              </a:ext>
            </a:extLst>
          </p:cNvPr>
          <p:cNvSpPr/>
          <p:nvPr/>
        </p:nvSpPr>
        <p:spPr>
          <a:xfrm>
            <a:off x="2486347" y="1368896"/>
            <a:ext cx="5731727" cy="1182029"/>
          </a:xfrm>
          <a:prstGeom prst="rect">
            <a:avLst/>
          </a:prstGeom>
          <a:solidFill>
            <a:schemeClr val="bg1">
              <a:alpha val="38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solidFill>
                  <a:srgbClr val="0070C0"/>
                </a:solidFill>
              </a:rPr>
              <a:t>Môj kamarát – môj kolega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5D181F09-F82E-ECB3-1958-D176D6A5F3B7}"/>
              </a:ext>
            </a:extLst>
          </p:cNvPr>
          <p:cNvSpPr/>
          <p:nvPr/>
        </p:nvSpPr>
        <p:spPr>
          <a:xfrm>
            <a:off x="6096000" y="2677675"/>
            <a:ext cx="5731727" cy="1182029"/>
          </a:xfrm>
          <a:prstGeom prst="rect">
            <a:avLst/>
          </a:prstGeom>
          <a:solidFill>
            <a:schemeClr val="bg1">
              <a:alpha val="38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solidFill>
                  <a:srgbClr val="0070C0"/>
                </a:solidFill>
              </a:rPr>
              <a:t>Záujem o prax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19A484D2-644B-6409-E078-E37797AECE00}"/>
              </a:ext>
            </a:extLst>
          </p:cNvPr>
          <p:cNvSpPr/>
          <p:nvPr/>
        </p:nvSpPr>
        <p:spPr>
          <a:xfrm>
            <a:off x="3137044" y="4001617"/>
            <a:ext cx="5731727" cy="1182029"/>
          </a:xfrm>
          <a:prstGeom prst="rect">
            <a:avLst/>
          </a:prstGeom>
          <a:solidFill>
            <a:schemeClr val="bg1">
              <a:alpha val="38000"/>
            </a:schemeClr>
          </a:solidFill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solidFill>
                  <a:srgbClr val="0070C0"/>
                </a:solidFill>
              </a:rPr>
              <a:t>Oslovenie do spolupráce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EA6C416C-8671-8284-E524-6B371D126A0D}"/>
              </a:ext>
            </a:extLst>
          </p:cNvPr>
          <p:cNvSpPr/>
          <p:nvPr/>
        </p:nvSpPr>
        <p:spPr>
          <a:xfrm>
            <a:off x="4257552" y="5325559"/>
            <a:ext cx="5731727" cy="1182029"/>
          </a:xfrm>
          <a:prstGeom prst="rect">
            <a:avLst/>
          </a:prstGeom>
          <a:solidFill>
            <a:schemeClr val="bg1">
              <a:alpha val="38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solidFill>
                  <a:srgbClr val="0070C0"/>
                </a:solidFill>
              </a:rPr>
              <a:t>Exkurzie SŠ, ZŠ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4E381FA-DC35-58F4-5CE5-70B2FF2301AB}"/>
              </a:ext>
            </a:extLst>
          </p:cNvPr>
          <p:cNvSpPr txBox="1"/>
          <p:nvPr/>
        </p:nvSpPr>
        <p:spPr>
          <a:xfrm>
            <a:off x="2486347" y="245814"/>
            <a:ext cx="7746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u="sng" dirty="0">
                <a:solidFill>
                  <a:srgbClr val="0070C0"/>
                </a:solidFill>
              </a:rPr>
              <a:t>Prvé odozvy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188C4D6-D3E9-CC51-3481-0611351135A1}"/>
              </a:ext>
            </a:extLst>
          </p:cNvPr>
          <p:cNvSpPr txBox="1"/>
          <p:nvPr/>
        </p:nvSpPr>
        <p:spPr>
          <a:xfrm>
            <a:off x="78437" y="304884"/>
            <a:ext cx="2079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sz="2400" dirty="0">
              <a:solidFill>
                <a:schemeClr val="bg1"/>
              </a:solidFill>
            </a:endParaRPr>
          </a:p>
          <a:p>
            <a:pPr algn="ctr"/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11" name="Grafický objekt 10" descr="Tlieskajúce ruky obrys">
            <a:extLst>
              <a:ext uri="{FF2B5EF4-FFF2-40B4-BE49-F238E27FC236}">
                <a16:creationId xmlns:a16="http://schemas.microsoft.com/office/drawing/2014/main" id="{E80FCC22-2E95-EBDC-6703-FACCD4A92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522" y="29134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94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ĺžnik 24">
            <a:extLst>
              <a:ext uri="{FF2B5EF4-FFF2-40B4-BE49-F238E27FC236}">
                <a16:creationId xmlns:a16="http://schemas.microsoft.com/office/drawing/2014/main" id="{1FFE3B87-7AC8-AD8A-B5EC-306497641E43}"/>
              </a:ext>
            </a:extLst>
          </p:cNvPr>
          <p:cNvSpPr/>
          <p:nvPr/>
        </p:nvSpPr>
        <p:spPr>
          <a:xfrm>
            <a:off x="10933042" y="5756742"/>
            <a:ext cx="1258958" cy="1128069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7" name="Obrázok 17">
            <a:extLst>
              <a:ext uri="{FF2B5EF4-FFF2-40B4-BE49-F238E27FC236}">
                <a16:creationId xmlns:a16="http://schemas.microsoft.com/office/drawing/2014/main" id="{219909E3-93D2-9F60-77D5-8ED602EB3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481" y="5932672"/>
            <a:ext cx="668225" cy="704673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29" name="Rovná spojnica 11">
            <a:extLst>
              <a:ext uri="{FF2B5EF4-FFF2-40B4-BE49-F238E27FC236}">
                <a16:creationId xmlns:a16="http://schemas.microsoft.com/office/drawing/2014/main" id="{9C906BBC-90F8-2BC5-6B02-E34B796B0C04}"/>
              </a:ext>
            </a:extLst>
          </p:cNvPr>
          <p:cNvCxnSpPr/>
          <p:nvPr/>
        </p:nvCxnSpPr>
        <p:spPr>
          <a:xfrm>
            <a:off x="10933041" y="5756742"/>
            <a:ext cx="0" cy="1335819"/>
          </a:xfrm>
          <a:prstGeom prst="straightConnector1">
            <a:avLst/>
          </a:prstGeom>
          <a:noFill/>
          <a:ln w="12701" cap="flat">
            <a:solidFill>
              <a:srgbClr val="B5C9D7"/>
            </a:solidFill>
            <a:prstDash val="solid"/>
            <a:miter/>
          </a:ln>
        </p:spPr>
      </p:cxnSp>
      <p:pic>
        <p:nvPicPr>
          <p:cNvPr id="5" name="Obrázok 4">
            <a:extLst>
              <a:ext uri="{FF2B5EF4-FFF2-40B4-BE49-F238E27FC236}">
                <a16:creationId xmlns:a16="http://schemas.microsoft.com/office/drawing/2014/main" id="{A499418D-5986-2823-A5B3-6A2DBCD66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63688" cy="685800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336B36B8-5BBA-D314-3E54-C80BFC00E4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135" r="71854" b="74871"/>
          <a:stretch/>
        </p:blipFill>
        <p:spPr>
          <a:xfrm>
            <a:off x="2350691" y="1910116"/>
            <a:ext cx="8980427" cy="2332234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E689391F-4407-FA4D-C6C5-141F48F5E0BB}"/>
              </a:ext>
            </a:extLst>
          </p:cNvPr>
          <p:cNvSpPr txBox="1"/>
          <p:nvPr/>
        </p:nvSpPr>
        <p:spPr>
          <a:xfrm>
            <a:off x="97349" y="5432102"/>
            <a:ext cx="2253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chemeClr val="bg1"/>
                </a:solidFill>
              </a:rPr>
              <a:t>Skills</a:t>
            </a:r>
            <a:r>
              <a:rPr lang="sk-SK" dirty="0">
                <a:solidFill>
                  <a:schemeClr val="bg1"/>
                </a:solidFill>
              </a:rPr>
              <a:t> of </a:t>
            </a:r>
            <a:r>
              <a:rPr lang="sk-SK" dirty="0" err="1">
                <a:solidFill>
                  <a:schemeClr val="bg1"/>
                </a:solidFill>
              </a:rPr>
              <a:t>the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>
                <a:solidFill>
                  <a:schemeClr val="bg1"/>
                </a:solidFill>
              </a:rPr>
              <a:t>future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24.2.2023</a:t>
            </a:r>
          </a:p>
          <a:p>
            <a:r>
              <a:rPr lang="sk-SK" dirty="0">
                <a:solidFill>
                  <a:schemeClr val="bg1"/>
                </a:solidFill>
              </a:rPr>
              <a:t>Viera Pošíková</a:t>
            </a:r>
          </a:p>
          <a:p>
            <a:r>
              <a:rPr lang="sk-SK" dirty="0">
                <a:solidFill>
                  <a:schemeClr val="bg1"/>
                </a:solidFill>
              </a:rPr>
              <a:t>Pavla Hrachovinová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4270E75F-B0A3-BA61-6791-20926CE0222E}"/>
              </a:ext>
            </a:extLst>
          </p:cNvPr>
          <p:cNvSpPr txBox="1"/>
          <p:nvPr/>
        </p:nvSpPr>
        <p:spPr>
          <a:xfrm>
            <a:off x="4114799" y="4483283"/>
            <a:ext cx="5988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>
                <a:solidFill>
                  <a:srgbClr val="0070C0"/>
                </a:solidFill>
              </a:rPr>
              <a:t>Ď</a:t>
            </a:r>
            <a:r>
              <a:rPr lang="sk-SK" sz="4000" dirty="0">
                <a:solidFill>
                  <a:srgbClr val="FFFF00"/>
                </a:solidFill>
              </a:rPr>
              <a:t>A</a:t>
            </a:r>
            <a:r>
              <a:rPr lang="sk-SK" sz="4000" dirty="0">
                <a:solidFill>
                  <a:srgbClr val="FF6699"/>
                </a:solidFill>
              </a:rPr>
              <a:t>K</a:t>
            </a:r>
            <a:r>
              <a:rPr lang="sk-SK" sz="4000" dirty="0">
                <a:solidFill>
                  <a:srgbClr val="00B050"/>
                </a:solidFill>
              </a:rPr>
              <a:t>U</a:t>
            </a:r>
            <a:r>
              <a:rPr lang="sk-SK" sz="4000" dirty="0">
                <a:solidFill>
                  <a:srgbClr val="0070C0"/>
                </a:solidFill>
              </a:rPr>
              <a:t>J</a:t>
            </a:r>
            <a:r>
              <a:rPr lang="sk-SK" sz="4000" dirty="0">
                <a:solidFill>
                  <a:srgbClr val="FFFF00"/>
                </a:solidFill>
              </a:rPr>
              <a:t>E</a:t>
            </a:r>
            <a:r>
              <a:rPr lang="sk-SK" sz="4000" dirty="0">
                <a:solidFill>
                  <a:srgbClr val="FF6699"/>
                </a:solidFill>
              </a:rPr>
              <a:t>M</a:t>
            </a:r>
            <a:r>
              <a:rPr lang="sk-SK" sz="4000" dirty="0">
                <a:solidFill>
                  <a:srgbClr val="00B050"/>
                </a:solidFill>
              </a:rPr>
              <a:t>E</a:t>
            </a:r>
            <a:r>
              <a:rPr lang="sk-SK" sz="4000" dirty="0"/>
              <a:t> </a:t>
            </a:r>
            <a:r>
              <a:rPr lang="sk-SK" sz="4000" dirty="0">
                <a:solidFill>
                  <a:srgbClr val="0070C0"/>
                </a:solidFill>
              </a:rPr>
              <a:t>Z</a:t>
            </a:r>
            <a:r>
              <a:rPr lang="sk-SK" sz="4000" dirty="0">
                <a:solidFill>
                  <a:srgbClr val="FFFF00"/>
                </a:solidFill>
              </a:rPr>
              <a:t>A</a:t>
            </a:r>
            <a:r>
              <a:rPr lang="sk-SK" sz="4000" dirty="0"/>
              <a:t> </a:t>
            </a:r>
            <a:r>
              <a:rPr lang="sk-SK" sz="4000" dirty="0">
                <a:solidFill>
                  <a:srgbClr val="FF6699"/>
                </a:solidFill>
              </a:rPr>
              <a:t>P</a:t>
            </a:r>
            <a:r>
              <a:rPr lang="sk-SK" sz="4000" dirty="0">
                <a:solidFill>
                  <a:srgbClr val="00B050"/>
                </a:solidFill>
              </a:rPr>
              <a:t>O</a:t>
            </a:r>
            <a:r>
              <a:rPr lang="sk-SK" sz="4000" dirty="0">
                <a:solidFill>
                  <a:srgbClr val="0070C0"/>
                </a:solidFill>
              </a:rPr>
              <a:t>Z</a:t>
            </a:r>
            <a:r>
              <a:rPr lang="sk-SK" sz="4000" dirty="0">
                <a:solidFill>
                  <a:srgbClr val="FFFF00"/>
                </a:solidFill>
              </a:rPr>
              <a:t>O</a:t>
            </a:r>
            <a:r>
              <a:rPr lang="sk-SK" sz="4000" dirty="0">
                <a:solidFill>
                  <a:srgbClr val="FF6699"/>
                </a:solidFill>
              </a:rPr>
              <a:t>R</a:t>
            </a:r>
            <a:r>
              <a:rPr lang="sk-SK" sz="4000" dirty="0">
                <a:solidFill>
                  <a:srgbClr val="00B050"/>
                </a:solidFill>
              </a:rPr>
              <a:t>N</a:t>
            </a:r>
            <a:r>
              <a:rPr lang="sk-SK" sz="4000" dirty="0">
                <a:solidFill>
                  <a:srgbClr val="0070C0"/>
                </a:solidFill>
              </a:rPr>
              <a:t>O</a:t>
            </a:r>
            <a:r>
              <a:rPr lang="sk-SK" sz="4000" dirty="0">
                <a:solidFill>
                  <a:srgbClr val="FFFF00"/>
                </a:solidFill>
              </a:rPr>
              <a:t>S</a:t>
            </a:r>
            <a:r>
              <a:rPr lang="sk-SK" sz="4000" dirty="0">
                <a:solidFill>
                  <a:srgbClr val="FF6699"/>
                </a:solidFill>
              </a:rPr>
              <a:t>Ť</a:t>
            </a:r>
          </a:p>
        </p:txBody>
      </p:sp>
    </p:spTree>
    <p:extLst>
      <p:ext uri="{BB962C8B-B14F-4D97-AF65-F5344CB8AC3E}">
        <p14:creationId xmlns:p14="http://schemas.microsoft.com/office/powerpoint/2010/main" val="327431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CB6F0218-CCCC-DFDF-5B4E-8BC4B110B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63688" cy="6858000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7AC8A203-90E3-6A85-6F2D-2C26177770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35" r="71854" b="74871"/>
          <a:stretch/>
        </p:blipFill>
        <p:spPr>
          <a:xfrm>
            <a:off x="10088504" y="6122413"/>
            <a:ext cx="2025059" cy="525912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5A77A18A-F502-D95F-C187-123685A7FA46}"/>
              </a:ext>
            </a:extLst>
          </p:cNvPr>
          <p:cNvSpPr txBox="1"/>
          <p:nvPr/>
        </p:nvSpPr>
        <p:spPr>
          <a:xfrm>
            <a:off x="3102795" y="1787703"/>
            <a:ext cx="688368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rgbClr val="0070C0"/>
                </a:solidFill>
              </a:rPr>
              <a:t>O čom vám dnes chceme porozprávať</a:t>
            </a:r>
          </a:p>
          <a:p>
            <a:endParaRPr lang="sk-SK" sz="3200" dirty="0">
              <a:solidFill>
                <a:srgbClr val="0070C0"/>
              </a:solidFill>
            </a:endParaRPr>
          </a:p>
          <a:p>
            <a:pPr marL="457200" indent="-457200">
              <a:buFontTx/>
              <a:buChar char="-"/>
            </a:pPr>
            <a:endParaRPr lang="sk-SK" sz="3200" dirty="0">
              <a:solidFill>
                <a:srgbClr val="0070C0"/>
              </a:solidFill>
            </a:endParaRPr>
          </a:p>
          <a:p>
            <a:pPr marL="457200" indent="-457200">
              <a:buFontTx/>
              <a:buChar char="-"/>
            </a:pPr>
            <a:r>
              <a:rPr lang="sk-SK" sz="3200" dirty="0">
                <a:solidFill>
                  <a:srgbClr val="0070C0"/>
                </a:solidFill>
              </a:rPr>
              <a:t>prečo projekt vznikol</a:t>
            </a:r>
          </a:p>
          <a:p>
            <a:pPr marL="457200" indent="-457200">
              <a:buFontTx/>
              <a:buChar char="-"/>
            </a:pPr>
            <a:r>
              <a:rPr lang="sk-SK" sz="3200" dirty="0">
                <a:solidFill>
                  <a:srgbClr val="0070C0"/>
                </a:solidFill>
              </a:rPr>
              <a:t>zameranie projektu</a:t>
            </a:r>
          </a:p>
          <a:p>
            <a:pPr marL="457200" indent="-457200">
              <a:buFontTx/>
              <a:buChar char="-"/>
            </a:pPr>
            <a:r>
              <a:rPr lang="sk-SK" sz="3200" dirty="0">
                <a:solidFill>
                  <a:srgbClr val="0070C0"/>
                </a:solidFill>
              </a:rPr>
              <a:t>na čo sme vsadili</a:t>
            </a:r>
          </a:p>
          <a:p>
            <a:endParaRPr lang="sk-SK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B94C47A-B91E-3CD7-39E7-DC8A302AF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" y="0"/>
            <a:ext cx="2263688" cy="685800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9391D652-9A63-8D54-3EED-9129B66659E1}"/>
              </a:ext>
            </a:extLst>
          </p:cNvPr>
          <p:cNvSpPr txBox="1"/>
          <p:nvPr/>
        </p:nvSpPr>
        <p:spPr>
          <a:xfrm>
            <a:off x="119315" y="2406503"/>
            <a:ext cx="20250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ctr"/>
            <a:r>
              <a:rPr lang="sk-SK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algn="ctr"/>
            <a:r>
              <a:rPr lang="sk-SK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/>
            <a:r>
              <a:rPr lang="sk-SK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sk-SK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  <a:p>
            <a:endParaRPr lang="sk-SK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6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BD1524E0-D74F-A596-8242-2561C2C9F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" y="0"/>
            <a:ext cx="2263688" cy="6858000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CE18449E-05DB-57F0-9644-10A605443F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35" r="71854" b="74871"/>
          <a:stretch/>
        </p:blipFill>
        <p:spPr>
          <a:xfrm>
            <a:off x="10088504" y="6122413"/>
            <a:ext cx="2025059" cy="525912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2C2E3B94-B9BE-41D0-735F-317256A3949A}"/>
              </a:ext>
            </a:extLst>
          </p:cNvPr>
          <p:cNvSpPr/>
          <p:nvPr/>
        </p:nvSpPr>
        <p:spPr>
          <a:xfrm>
            <a:off x="2486347" y="1368896"/>
            <a:ext cx="5731727" cy="1182029"/>
          </a:xfrm>
          <a:prstGeom prst="rect">
            <a:avLst/>
          </a:prstGeom>
          <a:solidFill>
            <a:schemeClr val="bg1">
              <a:alpha val="38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solidFill>
                  <a:srgbClr val="0070C0"/>
                </a:solidFill>
              </a:rPr>
              <a:t>Vysoký priemerný vek zamestnancov</a:t>
            </a:r>
          </a:p>
          <a:p>
            <a:pPr algn="ctr"/>
            <a:r>
              <a:rPr lang="sk-SK" sz="2400" dirty="0">
                <a:solidFill>
                  <a:srgbClr val="0070C0"/>
                </a:solidFill>
              </a:rPr>
              <a:t>Do 5 rokov odíde do dôchodku 17 % zamestnancov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5D181F09-F82E-ECB3-1958-D176D6A5F3B7}"/>
              </a:ext>
            </a:extLst>
          </p:cNvPr>
          <p:cNvSpPr/>
          <p:nvPr/>
        </p:nvSpPr>
        <p:spPr>
          <a:xfrm>
            <a:off x="6096000" y="2677675"/>
            <a:ext cx="5731727" cy="1182029"/>
          </a:xfrm>
          <a:prstGeom prst="rect">
            <a:avLst/>
          </a:prstGeom>
          <a:solidFill>
            <a:schemeClr val="bg1">
              <a:alpha val="38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solidFill>
                  <a:srgbClr val="0070C0"/>
                </a:solidFill>
              </a:rPr>
              <a:t>Nedostatok študentov a absolventov technických odborov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19A484D2-644B-6409-E078-E37797AECE00}"/>
              </a:ext>
            </a:extLst>
          </p:cNvPr>
          <p:cNvSpPr/>
          <p:nvPr/>
        </p:nvSpPr>
        <p:spPr>
          <a:xfrm>
            <a:off x="3137044" y="4001617"/>
            <a:ext cx="5731727" cy="1182029"/>
          </a:xfrm>
          <a:prstGeom prst="rect">
            <a:avLst/>
          </a:prstGeom>
          <a:solidFill>
            <a:schemeClr val="bg1">
              <a:alpha val="38000"/>
            </a:schemeClr>
          </a:solidFill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solidFill>
                  <a:srgbClr val="0070C0"/>
                </a:solidFill>
              </a:rPr>
              <a:t>Odliv pracovníkov  a odborníkov na energetiku do zahraničia 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EA6C416C-8671-8284-E524-6B371D126A0D}"/>
              </a:ext>
            </a:extLst>
          </p:cNvPr>
          <p:cNvSpPr/>
          <p:nvPr/>
        </p:nvSpPr>
        <p:spPr>
          <a:xfrm>
            <a:off x="4257552" y="5325559"/>
            <a:ext cx="5731727" cy="1182029"/>
          </a:xfrm>
          <a:prstGeom prst="rect">
            <a:avLst/>
          </a:prstGeom>
          <a:solidFill>
            <a:schemeClr val="bg1">
              <a:alpha val="38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solidFill>
                  <a:srgbClr val="0070C0"/>
                </a:solidFill>
              </a:rPr>
              <a:t>Nedostatok odborníkov technického zamerania na trhu práce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4E381FA-DC35-58F4-5CE5-70B2FF2301AB}"/>
              </a:ext>
            </a:extLst>
          </p:cNvPr>
          <p:cNvSpPr txBox="1"/>
          <p:nvPr/>
        </p:nvSpPr>
        <p:spPr>
          <a:xfrm>
            <a:off x="2486347" y="245814"/>
            <a:ext cx="7746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u="sng" dirty="0">
                <a:solidFill>
                  <a:srgbClr val="0070C0"/>
                </a:solidFill>
              </a:rPr>
              <a:t>Prečo projekt vznikol</a:t>
            </a:r>
          </a:p>
        </p:txBody>
      </p:sp>
      <p:pic>
        <p:nvPicPr>
          <p:cNvPr id="10" name="Grafický objekt 9" descr="Otáznik výplň plnou farbou">
            <a:extLst>
              <a:ext uri="{FF2B5EF4-FFF2-40B4-BE49-F238E27FC236}">
                <a16:creationId xmlns:a16="http://schemas.microsoft.com/office/drawing/2014/main" id="{0308440A-4CFE-33A1-7BA2-B1D1FFEAC2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273" y="2677675"/>
            <a:ext cx="1412864" cy="141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8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BD1524E0-D74F-A596-8242-2561C2C9F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" y="0"/>
            <a:ext cx="2263688" cy="6858000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CE18449E-05DB-57F0-9644-10A605443F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35" r="71854" b="74871"/>
          <a:stretch/>
        </p:blipFill>
        <p:spPr>
          <a:xfrm>
            <a:off x="10088504" y="6122413"/>
            <a:ext cx="2025059" cy="525912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64E381FA-DC35-58F4-5CE5-70B2FF2301AB}"/>
              </a:ext>
            </a:extLst>
          </p:cNvPr>
          <p:cNvSpPr txBox="1"/>
          <p:nvPr/>
        </p:nvSpPr>
        <p:spPr>
          <a:xfrm>
            <a:off x="2486347" y="245814"/>
            <a:ext cx="7746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u="sng" dirty="0">
                <a:solidFill>
                  <a:srgbClr val="0070C0"/>
                </a:solidFill>
              </a:rPr>
              <a:t>Prečo projekt vznikol</a:t>
            </a:r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28E43D49-B77C-1195-F682-3111CDBC2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3033659"/>
              </p:ext>
            </p:extLst>
          </p:nvPr>
        </p:nvGraphicFramePr>
        <p:xfrm>
          <a:off x="2857701" y="1410716"/>
          <a:ext cx="7746713" cy="496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BlokTextu 9">
            <a:extLst>
              <a:ext uri="{FF2B5EF4-FFF2-40B4-BE49-F238E27FC236}">
                <a16:creationId xmlns:a16="http://schemas.microsoft.com/office/drawing/2014/main" id="{A6D2D8B7-6B26-9AC5-30E9-728CDE2DF66D}"/>
              </a:ext>
            </a:extLst>
          </p:cNvPr>
          <p:cNvSpPr txBox="1"/>
          <p:nvPr/>
        </p:nvSpPr>
        <p:spPr>
          <a:xfrm>
            <a:off x="44898" y="568979"/>
            <a:ext cx="207903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chemeClr val="bg1"/>
                </a:solidFill>
              </a:rPr>
              <a:t>Do  roku 2026  odíde 128 zamestnancov 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15%</a:t>
            </a:r>
          </a:p>
          <a:p>
            <a:pPr algn="ctr"/>
            <a:endParaRPr lang="sk-SK" sz="2400" dirty="0">
              <a:solidFill>
                <a:schemeClr val="bg1"/>
              </a:solidFill>
            </a:endParaRPr>
          </a:p>
          <a:p>
            <a:pPr algn="ctr"/>
            <a:endParaRPr lang="sk-SK" sz="2400" dirty="0">
              <a:solidFill>
                <a:schemeClr val="bg1"/>
              </a:solidFill>
            </a:endParaRP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Odíde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S</a:t>
            </a:r>
            <a:br>
              <a:rPr lang="sk-SK" sz="2400" dirty="0">
                <a:solidFill>
                  <a:schemeClr val="bg1"/>
                </a:solidFill>
              </a:rPr>
            </a:br>
            <a:r>
              <a:rPr lang="sk-SK" sz="2400" dirty="0">
                <a:solidFill>
                  <a:schemeClr val="bg1"/>
                </a:solidFill>
              </a:rPr>
              <a:t>K</a:t>
            </a:r>
            <a:br>
              <a:rPr lang="sk-SK" sz="2400" dirty="0">
                <a:solidFill>
                  <a:schemeClr val="bg1"/>
                </a:solidFill>
              </a:rPr>
            </a:br>
            <a:r>
              <a:rPr lang="sk-SK" sz="2400" dirty="0">
                <a:solidFill>
                  <a:schemeClr val="bg1"/>
                </a:solidFill>
              </a:rPr>
              <a:t>Ú</a:t>
            </a:r>
            <a:br>
              <a:rPr lang="sk-SK" sz="2400" dirty="0">
                <a:solidFill>
                  <a:schemeClr val="bg1"/>
                </a:solidFill>
              </a:rPr>
            </a:br>
            <a:r>
              <a:rPr lang="sk-SK" sz="2400" dirty="0">
                <a:solidFill>
                  <a:schemeClr val="bg1"/>
                </a:solidFill>
              </a:rPr>
              <a:t>S</a:t>
            </a:r>
            <a:br>
              <a:rPr lang="sk-SK" sz="2400" dirty="0">
                <a:solidFill>
                  <a:schemeClr val="bg1"/>
                </a:solidFill>
              </a:rPr>
            </a:br>
            <a:r>
              <a:rPr lang="sk-SK" sz="2400" dirty="0">
                <a:solidFill>
                  <a:schemeClr val="bg1"/>
                </a:solidFill>
              </a:rPr>
              <a:t>E</a:t>
            </a:r>
            <a:br>
              <a:rPr lang="sk-SK" sz="2400" dirty="0">
                <a:solidFill>
                  <a:schemeClr val="bg1"/>
                </a:solidFill>
              </a:rPr>
            </a:br>
            <a:r>
              <a:rPr lang="sk-SK" sz="2400" dirty="0">
                <a:solidFill>
                  <a:schemeClr val="bg1"/>
                </a:solidFill>
              </a:rPr>
              <a:t>N</a:t>
            </a:r>
            <a:br>
              <a:rPr lang="sk-SK" sz="2400" dirty="0">
                <a:solidFill>
                  <a:schemeClr val="bg1"/>
                </a:solidFill>
              </a:rPr>
            </a:br>
            <a:r>
              <a:rPr lang="sk-SK" sz="2400" dirty="0">
                <a:solidFill>
                  <a:schemeClr val="bg1"/>
                </a:solidFill>
              </a:rPr>
              <a:t>O</a:t>
            </a:r>
            <a:br>
              <a:rPr lang="sk-SK" sz="2400" dirty="0">
                <a:solidFill>
                  <a:schemeClr val="bg1"/>
                </a:solidFill>
              </a:rPr>
            </a:br>
            <a:r>
              <a:rPr lang="sk-SK" sz="2400" dirty="0">
                <a:solidFill>
                  <a:schemeClr val="bg1"/>
                </a:solidFill>
              </a:rPr>
              <a:t>S</a:t>
            </a:r>
            <a:br>
              <a:rPr lang="sk-SK" sz="2400" dirty="0">
                <a:solidFill>
                  <a:schemeClr val="bg1"/>
                </a:solidFill>
              </a:rPr>
            </a:br>
            <a:r>
              <a:rPr lang="sk-SK" sz="2400" dirty="0">
                <a:solidFill>
                  <a:schemeClr val="bg1"/>
                </a:solidFill>
              </a:rPr>
              <a:t>Ť</a:t>
            </a:r>
          </a:p>
        </p:txBody>
      </p:sp>
    </p:spTree>
    <p:extLst>
      <p:ext uri="{BB962C8B-B14F-4D97-AF65-F5344CB8AC3E}">
        <p14:creationId xmlns:p14="http://schemas.microsoft.com/office/powerpoint/2010/main" val="59903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BD1524E0-D74F-A596-8242-2561C2C9F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" y="0"/>
            <a:ext cx="2263688" cy="6858000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CE18449E-05DB-57F0-9644-10A605443F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35" r="71854" b="74871"/>
          <a:stretch/>
        </p:blipFill>
        <p:spPr>
          <a:xfrm>
            <a:off x="10088504" y="6122413"/>
            <a:ext cx="2025059" cy="525912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64E381FA-DC35-58F4-5CE5-70B2FF2301AB}"/>
              </a:ext>
            </a:extLst>
          </p:cNvPr>
          <p:cNvSpPr txBox="1"/>
          <p:nvPr/>
        </p:nvSpPr>
        <p:spPr>
          <a:xfrm>
            <a:off x="2486346" y="245814"/>
            <a:ext cx="894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u="sng" dirty="0">
                <a:solidFill>
                  <a:srgbClr val="0070C0"/>
                </a:solidFill>
              </a:rPr>
              <a:t>Prečo projekt vznikol – prieskum Profesia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5CE34EE7-77D0-21F7-89D3-F56BBF8561EE}"/>
              </a:ext>
            </a:extLst>
          </p:cNvPr>
          <p:cNvSpPr txBox="1"/>
          <p:nvPr/>
        </p:nvSpPr>
        <p:spPr>
          <a:xfrm>
            <a:off x="119315" y="2406503"/>
            <a:ext cx="2025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Najviac pracovných ponúk  </a:t>
            </a:r>
          </a:p>
          <a:p>
            <a:r>
              <a:rPr lang="sk-SK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roku 2022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2519BEC-667D-1966-09A3-4DBFEE818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444" y="5171572"/>
            <a:ext cx="5284693" cy="1631216"/>
          </a:xfrm>
          <a:prstGeom prst="rect">
            <a:avLst/>
          </a:prstGeom>
        </p:spPr>
      </p:pic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DCC4B9E5-8B7C-B4E6-45B3-F63ED3796C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579271"/>
              </p:ext>
            </p:extLst>
          </p:nvPr>
        </p:nvGraphicFramePr>
        <p:xfrm>
          <a:off x="3013364" y="997525"/>
          <a:ext cx="8582891" cy="4671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08674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BD1524E0-D74F-A596-8242-2561C2C9F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" y="0"/>
            <a:ext cx="2263688" cy="6858000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CE18449E-05DB-57F0-9644-10A605443F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35" r="71854" b="74871"/>
          <a:stretch/>
        </p:blipFill>
        <p:spPr>
          <a:xfrm>
            <a:off x="10088504" y="6122413"/>
            <a:ext cx="2025059" cy="525912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64E381FA-DC35-58F4-5CE5-70B2FF2301AB}"/>
              </a:ext>
            </a:extLst>
          </p:cNvPr>
          <p:cNvSpPr txBox="1"/>
          <p:nvPr/>
        </p:nvSpPr>
        <p:spPr>
          <a:xfrm>
            <a:off x="2486346" y="245814"/>
            <a:ext cx="894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u="sng" dirty="0">
                <a:solidFill>
                  <a:srgbClr val="0070C0"/>
                </a:solidFill>
              </a:rPr>
              <a:t>Prečo projekt vznikol – prieskum Profesia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98AA1789-7ACE-56B5-3254-C416CB25EBF7}"/>
              </a:ext>
            </a:extLst>
          </p:cNvPr>
          <p:cNvSpPr txBox="1"/>
          <p:nvPr/>
        </p:nvSpPr>
        <p:spPr>
          <a:xfrm>
            <a:off x="119314" y="2406503"/>
            <a:ext cx="216040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Najviac obsadzované pracovné pozície</a:t>
            </a:r>
          </a:p>
          <a:p>
            <a:r>
              <a:rPr lang="sk-SK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roku 2022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9530E9B2-DB39-4656-B2FC-EC6BC77D71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9077689"/>
              </p:ext>
            </p:extLst>
          </p:nvPr>
        </p:nvGraphicFramePr>
        <p:xfrm>
          <a:off x="2496501" y="892144"/>
          <a:ext cx="7337339" cy="4104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Obdĺžnik 6">
            <a:extLst>
              <a:ext uri="{FF2B5EF4-FFF2-40B4-BE49-F238E27FC236}">
                <a16:creationId xmlns:a16="http://schemas.microsoft.com/office/drawing/2014/main" id="{E34D641C-6716-D0CB-19EE-34D31FDE1A9C}"/>
              </a:ext>
            </a:extLst>
          </p:cNvPr>
          <p:cNvSpPr/>
          <p:nvPr/>
        </p:nvSpPr>
        <p:spPr>
          <a:xfrm>
            <a:off x="9843997" y="2722418"/>
            <a:ext cx="2348004" cy="3399995"/>
          </a:xfrm>
          <a:prstGeom prst="rect">
            <a:avLst/>
          </a:prstGeom>
          <a:solidFill>
            <a:schemeClr val="bg1">
              <a:alpha val="38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Najnižší počet reakcií na inzerciu:</a:t>
            </a:r>
          </a:p>
          <a:p>
            <a:pPr algn="ctr"/>
            <a:r>
              <a:rPr lang="sk-SK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elektrotechnika</a:t>
            </a:r>
          </a:p>
          <a:p>
            <a:pPr algn="ctr"/>
            <a:r>
              <a:rPr lang="sk-SK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energetika</a:t>
            </a:r>
          </a:p>
          <a:p>
            <a:pPr algn="ctr"/>
            <a:r>
              <a:rPr lang="sk-SK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strojárstvo</a:t>
            </a:r>
          </a:p>
          <a:p>
            <a:pPr algn="ctr"/>
            <a:r>
              <a:rPr lang="sk-SK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04697BBE-5A20-7F24-F96A-2F472C77F6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8003" y="4860230"/>
            <a:ext cx="4816368" cy="198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57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BD1524E0-D74F-A596-8242-2561C2C9F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" y="0"/>
            <a:ext cx="2263688" cy="6858000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CE18449E-05DB-57F0-9644-10A605443F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35" r="71854" b="74871"/>
          <a:stretch/>
        </p:blipFill>
        <p:spPr>
          <a:xfrm>
            <a:off x="10088504" y="6122413"/>
            <a:ext cx="2025059" cy="525912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2C2E3B94-B9BE-41D0-735F-317256A3949A}"/>
              </a:ext>
            </a:extLst>
          </p:cNvPr>
          <p:cNvSpPr/>
          <p:nvPr/>
        </p:nvSpPr>
        <p:spPr>
          <a:xfrm>
            <a:off x="2486347" y="1368896"/>
            <a:ext cx="5731727" cy="1182029"/>
          </a:xfrm>
          <a:prstGeom prst="rect">
            <a:avLst/>
          </a:prstGeom>
          <a:solidFill>
            <a:schemeClr val="bg1">
              <a:alpha val="38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solidFill>
                  <a:srgbClr val="0070C0"/>
                </a:solidFill>
              </a:rPr>
              <a:t>TRH PRÁCE -  oslovenie potenciálnych kandidátov, PROFESIA,</a:t>
            </a:r>
          </a:p>
          <a:p>
            <a:pPr algn="ctr"/>
            <a:r>
              <a:rPr lang="sk-SK" sz="2400" dirty="0">
                <a:solidFill>
                  <a:srgbClr val="0070C0"/>
                </a:solidFill>
              </a:rPr>
              <a:t>PROFESIA DAYS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5D181F09-F82E-ECB3-1958-D176D6A5F3B7}"/>
              </a:ext>
            </a:extLst>
          </p:cNvPr>
          <p:cNvSpPr/>
          <p:nvPr/>
        </p:nvSpPr>
        <p:spPr>
          <a:xfrm>
            <a:off x="6096000" y="2677675"/>
            <a:ext cx="5731727" cy="1182029"/>
          </a:xfrm>
          <a:prstGeom prst="rect">
            <a:avLst/>
          </a:prstGeom>
          <a:solidFill>
            <a:schemeClr val="bg1">
              <a:alpha val="38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solidFill>
                  <a:srgbClr val="0070C0"/>
                </a:solidFill>
              </a:rPr>
              <a:t>ŠTUDENTI VŠ – ponuka spolupráce na diplomovkách, vysokoškolská prax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19A484D2-644B-6409-E078-E37797AECE00}"/>
              </a:ext>
            </a:extLst>
          </p:cNvPr>
          <p:cNvSpPr/>
          <p:nvPr/>
        </p:nvSpPr>
        <p:spPr>
          <a:xfrm>
            <a:off x="3137044" y="4001617"/>
            <a:ext cx="5731727" cy="1182029"/>
          </a:xfrm>
          <a:prstGeom prst="rect">
            <a:avLst/>
          </a:prstGeom>
          <a:solidFill>
            <a:schemeClr val="bg1">
              <a:alpha val="38000"/>
            </a:schemeClr>
          </a:solidFill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solidFill>
                  <a:srgbClr val="0070C0"/>
                </a:solidFill>
              </a:rPr>
              <a:t>ŠTUDENTI SŠ – stredoškolská prax, spolupráca so strednými školami technického zamerania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EA6C416C-8671-8284-E524-6B371D126A0D}"/>
              </a:ext>
            </a:extLst>
          </p:cNvPr>
          <p:cNvSpPr/>
          <p:nvPr/>
        </p:nvSpPr>
        <p:spPr>
          <a:xfrm>
            <a:off x="4257552" y="5325559"/>
            <a:ext cx="5731727" cy="1182029"/>
          </a:xfrm>
          <a:prstGeom prst="rect">
            <a:avLst/>
          </a:prstGeom>
          <a:solidFill>
            <a:schemeClr val="bg1">
              <a:alpha val="38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solidFill>
                  <a:srgbClr val="0070C0"/>
                </a:solidFill>
              </a:rPr>
              <a:t>??? stačí to ???</a:t>
            </a:r>
          </a:p>
          <a:p>
            <a:pPr algn="ctr"/>
            <a:r>
              <a:rPr lang="sk-SK" sz="2400" dirty="0">
                <a:solidFill>
                  <a:srgbClr val="0070C0"/>
                </a:solidFill>
              </a:rPr>
              <a:t>Čo žiaci základných škôl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4E381FA-DC35-58F4-5CE5-70B2FF2301AB}"/>
              </a:ext>
            </a:extLst>
          </p:cNvPr>
          <p:cNvSpPr txBox="1"/>
          <p:nvPr/>
        </p:nvSpPr>
        <p:spPr>
          <a:xfrm>
            <a:off x="2486347" y="245814"/>
            <a:ext cx="7746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u="sng" dirty="0">
                <a:solidFill>
                  <a:srgbClr val="0070C0"/>
                </a:solidFill>
              </a:rPr>
              <a:t>Zameranie projektu</a:t>
            </a:r>
          </a:p>
        </p:txBody>
      </p:sp>
      <p:pic>
        <p:nvPicPr>
          <p:cNvPr id="10" name="Grafický objekt 9" descr="Stred terča obrys">
            <a:extLst>
              <a:ext uri="{FF2B5EF4-FFF2-40B4-BE49-F238E27FC236}">
                <a16:creationId xmlns:a16="http://schemas.microsoft.com/office/drawing/2014/main" id="{C1921646-D3BD-822F-4CAF-1EDA5EC280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0522" y="28114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13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BD1524E0-D74F-A596-8242-2561C2C9F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" y="0"/>
            <a:ext cx="2263688" cy="6858000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CE18449E-05DB-57F0-9644-10A605443F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35" r="71854" b="74871"/>
          <a:stretch/>
        </p:blipFill>
        <p:spPr>
          <a:xfrm>
            <a:off x="10088504" y="6122413"/>
            <a:ext cx="2025059" cy="525912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64E381FA-DC35-58F4-5CE5-70B2FF2301AB}"/>
              </a:ext>
            </a:extLst>
          </p:cNvPr>
          <p:cNvSpPr txBox="1"/>
          <p:nvPr/>
        </p:nvSpPr>
        <p:spPr>
          <a:xfrm>
            <a:off x="2486347" y="245814"/>
            <a:ext cx="7746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u="sng" dirty="0">
                <a:solidFill>
                  <a:srgbClr val="0070C0"/>
                </a:solidFill>
              </a:rPr>
              <a:t>Zameranie projektu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A6D2D8B7-6B26-9AC5-30E9-728CDE2DF66D}"/>
              </a:ext>
            </a:extLst>
          </p:cNvPr>
          <p:cNvSpPr txBox="1"/>
          <p:nvPr/>
        </p:nvSpPr>
        <p:spPr>
          <a:xfrm>
            <a:off x="44898" y="568979"/>
            <a:ext cx="20790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sz="2400" dirty="0">
              <a:solidFill>
                <a:schemeClr val="bg1"/>
              </a:solidFill>
            </a:endParaRPr>
          </a:p>
          <a:p>
            <a:pPr algn="ctr"/>
            <a:endParaRPr lang="sk-SK" sz="2400" dirty="0">
              <a:solidFill>
                <a:schemeClr val="bg1"/>
              </a:solidFill>
            </a:endParaRPr>
          </a:p>
          <a:p>
            <a:pPr algn="ctr"/>
            <a:endParaRPr lang="sk-SK" sz="2400" dirty="0">
              <a:solidFill>
                <a:schemeClr val="bg1"/>
              </a:solidFill>
            </a:endParaRPr>
          </a:p>
          <a:p>
            <a:pPr algn="ctr"/>
            <a:endParaRPr lang="sk-SK" sz="2400" dirty="0">
              <a:solidFill>
                <a:schemeClr val="bg1"/>
              </a:solidFill>
            </a:endParaRP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Odovzdanie </a:t>
            </a:r>
            <a:r>
              <a:rPr lang="sk-SK" sz="2400" dirty="0" err="1">
                <a:solidFill>
                  <a:schemeClr val="bg1"/>
                </a:solidFill>
              </a:rPr>
              <a:t>know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how</a:t>
            </a:r>
            <a:endParaRPr lang="sk-SK" sz="2400" dirty="0">
              <a:solidFill>
                <a:schemeClr val="bg1"/>
              </a:solidFill>
            </a:endParaRPr>
          </a:p>
          <a:p>
            <a:pPr algn="ctr"/>
            <a:endParaRPr lang="sk-SK" sz="2400" dirty="0">
              <a:solidFill>
                <a:schemeClr val="bg1"/>
              </a:solidFill>
            </a:endParaRP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Potrebujeme</a:t>
            </a:r>
            <a:br>
              <a:rPr lang="sk-SK" sz="2400" dirty="0">
                <a:solidFill>
                  <a:schemeClr val="bg1"/>
                </a:solidFill>
              </a:rPr>
            </a:br>
            <a:r>
              <a:rPr lang="sk-SK" sz="2400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L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D</a:t>
            </a:r>
            <a:br>
              <a:rPr lang="sk-SK" sz="2400" dirty="0">
                <a:solidFill>
                  <a:schemeClr val="bg1"/>
                </a:solidFill>
              </a:rPr>
            </a:br>
            <a:r>
              <a:rPr lang="sk-SK" sz="2400" dirty="0">
                <a:solidFill>
                  <a:schemeClr val="bg1"/>
                </a:solidFill>
              </a:rPr>
              <a:t>O</a:t>
            </a:r>
            <a:br>
              <a:rPr lang="sk-SK" sz="2400" dirty="0">
                <a:solidFill>
                  <a:schemeClr val="bg1"/>
                </a:solidFill>
              </a:rPr>
            </a:br>
            <a:r>
              <a:rPr lang="sk-SK" sz="2400" dirty="0">
                <a:solidFill>
                  <a:schemeClr val="bg1"/>
                </a:solidFill>
              </a:rPr>
              <a:t>S</a:t>
            </a:r>
            <a:br>
              <a:rPr lang="sk-SK" sz="2400" dirty="0">
                <a:solidFill>
                  <a:schemeClr val="bg1"/>
                </a:solidFill>
              </a:rPr>
            </a:br>
            <a:r>
              <a:rPr lang="sk-SK" sz="2400" dirty="0">
                <a:solidFill>
                  <a:schemeClr val="bg1"/>
                </a:solidFill>
              </a:rPr>
              <a:t>Ť</a:t>
            </a:r>
          </a:p>
        </p:txBody>
      </p:sp>
      <p:pic>
        <p:nvPicPr>
          <p:cNvPr id="2" name="Obrázok 1" descr="Obrázok, na ktorom je text&#10;&#10;Automaticky generovaný popis">
            <a:extLst>
              <a:ext uri="{FF2B5EF4-FFF2-40B4-BE49-F238E27FC236}">
                <a16:creationId xmlns:a16="http://schemas.microsoft.com/office/drawing/2014/main" id="{2449E3D5-3A3C-DC92-E039-D0DFE25230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1"/>
          <a:stretch/>
        </p:blipFill>
        <p:spPr>
          <a:xfrm>
            <a:off x="2486347" y="880223"/>
            <a:ext cx="4139139" cy="5884404"/>
          </a:xfrm>
          <a:prstGeom prst="rect">
            <a:avLst/>
          </a:prstGeom>
          <a:effectLst/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82A840BE-9CF8-3B7E-09CC-0EE9ABDA88D3}"/>
              </a:ext>
            </a:extLst>
          </p:cNvPr>
          <p:cNvSpPr txBox="1"/>
          <p:nvPr/>
        </p:nvSpPr>
        <p:spPr>
          <a:xfrm>
            <a:off x="6987900" y="880223"/>
            <a:ext cx="4113133" cy="572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sk-SK" sz="20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sz="2000" dirty="0">
                <a:solidFill>
                  <a:srgbClr val="0070C0"/>
                </a:solidFill>
              </a:rPr>
              <a:t>TÉMA: Zdroj – palivo roku 2050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k-SK" sz="20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</a:rPr>
              <a:t>CIEĽ: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70C0"/>
                </a:solidFill>
              </a:rPr>
              <a:t>Prebudiť záujem žiakov o štúdium technických odborov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70C0"/>
                </a:solidFill>
              </a:rPr>
              <a:t>Zviditeľniť meno MHTH ako perspektívneho zamestnávateľa do budúcnosti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sk-SK" sz="20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sz="2000" dirty="0">
                <a:solidFill>
                  <a:srgbClr val="0070C0"/>
                </a:solidFill>
              </a:rPr>
              <a:t>ČO CHCEME HODNOTIŤ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70C0"/>
                </a:solidFill>
              </a:rPr>
              <a:t>Kreativitu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70C0"/>
                </a:solidFill>
              </a:rPr>
              <a:t>Tímovosť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70C0"/>
                </a:solidFill>
              </a:rPr>
              <a:t>Prezentačné zručnosti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70C0"/>
                </a:solidFill>
              </a:rPr>
              <a:t>Dopad na životné prostredie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173587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BD1524E0-D74F-A596-8242-2561C2C9F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" y="0"/>
            <a:ext cx="2263688" cy="6858000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CE18449E-05DB-57F0-9644-10A605443F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35" r="71854" b="74871"/>
          <a:stretch/>
        </p:blipFill>
        <p:spPr>
          <a:xfrm>
            <a:off x="10088504" y="6122413"/>
            <a:ext cx="2025059" cy="525912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64E381FA-DC35-58F4-5CE5-70B2FF2301AB}"/>
              </a:ext>
            </a:extLst>
          </p:cNvPr>
          <p:cNvSpPr txBox="1"/>
          <p:nvPr/>
        </p:nvSpPr>
        <p:spPr>
          <a:xfrm>
            <a:off x="2486347" y="245814"/>
            <a:ext cx="7746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u="sng" dirty="0">
                <a:solidFill>
                  <a:srgbClr val="0070C0"/>
                </a:solidFill>
              </a:rPr>
              <a:t>Zameranie projektu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A6D2D8B7-6B26-9AC5-30E9-728CDE2DF66D}"/>
              </a:ext>
            </a:extLst>
          </p:cNvPr>
          <p:cNvSpPr txBox="1"/>
          <p:nvPr/>
        </p:nvSpPr>
        <p:spPr>
          <a:xfrm>
            <a:off x="44898" y="568979"/>
            <a:ext cx="20790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sz="2400" dirty="0">
              <a:solidFill>
                <a:schemeClr val="bg1"/>
              </a:solidFill>
            </a:endParaRPr>
          </a:p>
          <a:p>
            <a:pPr algn="ctr"/>
            <a:endParaRPr lang="sk-SK" sz="2400" dirty="0">
              <a:solidFill>
                <a:schemeClr val="bg1"/>
              </a:solidFill>
            </a:endParaRPr>
          </a:p>
          <a:p>
            <a:pPr algn="ctr"/>
            <a:endParaRPr lang="sk-SK" sz="2400" dirty="0">
              <a:solidFill>
                <a:schemeClr val="bg1"/>
              </a:solidFill>
            </a:endParaRPr>
          </a:p>
          <a:p>
            <a:pPr algn="ctr"/>
            <a:endParaRPr lang="sk-SK" sz="2400" dirty="0">
              <a:solidFill>
                <a:schemeClr val="bg1"/>
              </a:solidFill>
            </a:endParaRP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Odovzdanie </a:t>
            </a:r>
            <a:r>
              <a:rPr lang="sk-SK" sz="2400" dirty="0" err="1">
                <a:solidFill>
                  <a:schemeClr val="bg1"/>
                </a:solidFill>
              </a:rPr>
              <a:t>know</a:t>
            </a:r>
            <a:r>
              <a:rPr lang="sk-SK" sz="2400" dirty="0">
                <a:solidFill>
                  <a:schemeClr val="bg1"/>
                </a:solidFill>
              </a:rPr>
              <a:t> </a:t>
            </a:r>
            <a:r>
              <a:rPr lang="sk-SK" sz="2400" dirty="0" err="1">
                <a:solidFill>
                  <a:schemeClr val="bg1"/>
                </a:solidFill>
              </a:rPr>
              <a:t>how</a:t>
            </a:r>
            <a:endParaRPr lang="sk-SK" sz="2400" dirty="0">
              <a:solidFill>
                <a:schemeClr val="bg1"/>
              </a:solidFill>
            </a:endParaRPr>
          </a:p>
          <a:p>
            <a:pPr algn="ctr"/>
            <a:endParaRPr lang="sk-SK" sz="2400" dirty="0">
              <a:solidFill>
                <a:schemeClr val="bg1"/>
              </a:solidFill>
            </a:endParaRP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Potrebujeme</a:t>
            </a:r>
            <a:br>
              <a:rPr lang="sk-SK" sz="2400" dirty="0">
                <a:solidFill>
                  <a:schemeClr val="bg1"/>
                </a:solidFill>
              </a:rPr>
            </a:br>
            <a:r>
              <a:rPr lang="sk-SK" sz="2400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L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D</a:t>
            </a:r>
            <a:br>
              <a:rPr lang="sk-SK" sz="2400" dirty="0">
                <a:solidFill>
                  <a:schemeClr val="bg1"/>
                </a:solidFill>
              </a:rPr>
            </a:br>
            <a:r>
              <a:rPr lang="sk-SK" sz="2400" dirty="0">
                <a:solidFill>
                  <a:schemeClr val="bg1"/>
                </a:solidFill>
              </a:rPr>
              <a:t>O</a:t>
            </a:r>
            <a:br>
              <a:rPr lang="sk-SK" sz="2400" dirty="0">
                <a:solidFill>
                  <a:schemeClr val="bg1"/>
                </a:solidFill>
              </a:rPr>
            </a:br>
            <a:r>
              <a:rPr lang="sk-SK" sz="2400" dirty="0">
                <a:solidFill>
                  <a:schemeClr val="bg1"/>
                </a:solidFill>
              </a:rPr>
              <a:t>S</a:t>
            </a:r>
            <a:br>
              <a:rPr lang="sk-SK" sz="2400" dirty="0">
                <a:solidFill>
                  <a:schemeClr val="bg1"/>
                </a:solidFill>
              </a:rPr>
            </a:br>
            <a:r>
              <a:rPr lang="sk-SK" sz="2400" dirty="0">
                <a:solidFill>
                  <a:schemeClr val="bg1"/>
                </a:solidFill>
              </a:rPr>
              <a:t>Ť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9469A99-7751-71CB-203B-C48AC1B9E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347" y="844032"/>
            <a:ext cx="4253782" cy="6013968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2A82AA1A-FD74-504C-69DE-F03DDD070F82}"/>
              </a:ext>
            </a:extLst>
          </p:cNvPr>
          <p:cNvSpPr txBox="1"/>
          <p:nvPr/>
        </p:nvSpPr>
        <p:spPr>
          <a:xfrm>
            <a:off x="6987900" y="880223"/>
            <a:ext cx="4113133" cy="57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sk-SK" sz="20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sz="2000" dirty="0">
                <a:solidFill>
                  <a:srgbClr val="0070C0"/>
                </a:solidFill>
              </a:rPr>
              <a:t>TÉMA: Škola roku 2050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k-SK" sz="20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</a:rPr>
              <a:t>CIEĽ: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70C0"/>
                </a:solidFill>
              </a:rPr>
              <a:t>Prebudiť záujem žiakov o štúdium technických odborov VŠ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70C0"/>
                </a:solidFill>
              </a:rPr>
              <a:t>Zviditeľniť meno MHTH ako perspektívneho zamestnávateľa do budúcnosti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70C0"/>
                </a:solidFill>
              </a:rPr>
              <a:t>Ukázať mladým, že ich vedomosti a záujem môžu mať reálny dopad a môžu robiť niečo, čo má zmysel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sk-SK" sz="20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sz="2000" dirty="0">
                <a:solidFill>
                  <a:srgbClr val="0070C0"/>
                </a:solidFill>
              </a:rPr>
              <a:t>ČO CHCEME HODNOTIŤ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70C0"/>
                </a:solidFill>
              </a:rPr>
              <a:t>Kreativitu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70C0"/>
                </a:solidFill>
              </a:rPr>
              <a:t>Tímovosť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70C0"/>
                </a:solidFill>
              </a:rPr>
              <a:t>Prezentačné zručnosti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70C0"/>
                </a:solidFill>
              </a:rPr>
              <a:t>Dopad na životné prostredie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03610277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</TotalTime>
  <Words>712</Words>
  <Application>Microsoft Office PowerPoint</Application>
  <PresentationFormat>Širokouhlá</PresentationFormat>
  <Paragraphs>164</Paragraphs>
  <Slides>13</Slides>
  <Notes>9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skúsenosť vs. mladosť</dc:title>
  <dc:creator>Pošíková Viera BA</dc:creator>
  <cp:lastModifiedBy>Pošíková Viera</cp:lastModifiedBy>
  <cp:revision>72</cp:revision>
  <dcterms:created xsi:type="dcterms:W3CDTF">2022-05-29T09:36:33Z</dcterms:created>
  <dcterms:modified xsi:type="dcterms:W3CDTF">2023-02-23T23:36:29Z</dcterms:modified>
</cp:coreProperties>
</file>