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0" r:id="rId2"/>
    <p:sldId id="304" r:id="rId3"/>
    <p:sldId id="287" r:id="rId4"/>
    <p:sldId id="292" r:id="rId5"/>
    <p:sldId id="305" r:id="rId6"/>
    <p:sldId id="300" r:id="rId7"/>
    <p:sldId id="264" r:id="rId8"/>
    <p:sldId id="301" r:id="rId9"/>
    <p:sldId id="303" r:id="rId10"/>
    <p:sldId id="265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D2A"/>
    <a:srgbClr val="1B2F48"/>
    <a:srgbClr val="6281B5"/>
    <a:srgbClr val="61AFB0"/>
    <a:srgbClr val="F1D08B"/>
    <a:srgbClr val="A0CCCE"/>
    <a:srgbClr val="92A8CC"/>
    <a:srgbClr val="81B363"/>
    <a:srgbClr val="C75072"/>
    <a:srgbClr val="CF7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92" autoAdjust="0"/>
    <p:restoredTop sz="86629" autoAdjust="0"/>
  </p:normalViewPr>
  <p:slideViewPr>
    <p:cSldViewPr snapToGrid="0">
      <p:cViewPr varScale="1">
        <p:scale>
          <a:sx n="106" d="100"/>
          <a:sy n="106" d="100"/>
        </p:scale>
        <p:origin x="360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75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ňová Dana" userId="616b4556-c833-460f-a578-2165027f8f21" providerId="ADAL" clId="{193887FA-F0D1-4611-9809-1D40CC969412}"/>
    <pc:docChg chg="modSld">
      <pc:chgData name="Miňová Dana" userId="616b4556-c833-460f-a578-2165027f8f21" providerId="ADAL" clId="{193887FA-F0D1-4611-9809-1D40CC969412}" dt="2022-11-30T08:17:13.686" v="23" actId="1076"/>
      <pc:docMkLst>
        <pc:docMk/>
      </pc:docMkLst>
      <pc:sldChg chg="addSp modSp mod">
        <pc:chgData name="Miňová Dana" userId="616b4556-c833-460f-a578-2165027f8f21" providerId="ADAL" clId="{193887FA-F0D1-4611-9809-1D40CC969412}" dt="2022-11-30T08:17:13.686" v="23" actId="1076"/>
        <pc:sldMkLst>
          <pc:docMk/>
          <pc:sldMk cId="593275745" sldId="265"/>
        </pc:sldMkLst>
        <pc:picChg chg="mod">
          <ac:chgData name="Miňová Dana" userId="616b4556-c833-460f-a578-2165027f8f21" providerId="ADAL" clId="{193887FA-F0D1-4611-9809-1D40CC969412}" dt="2022-11-30T08:17:07.054" v="21" actId="14100"/>
          <ac:picMkLst>
            <pc:docMk/>
            <pc:sldMk cId="593275745" sldId="265"/>
            <ac:picMk id="3" creationId="{A53EABC3-717F-CD88-E59A-D5B2911C1F40}"/>
          </ac:picMkLst>
        </pc:picChg>
        <pc:picChg chg="add mod">
          <ac:chgData name="Miňová Dana" userId="616b4556-c833-460f-a578-2165027f8f21" providerId="ADAL" clId="{193887FA-F0D1-4611-9809-1D40CC969412}" dt="2022-11-30T08:17:13.686" v="23" actId="1076"/>
          <ac:picMkLst>
            <pc:docMk/>
            <pc:sldMk cId="593275745" sldId="265"/>
            <ac:picMk id="5" creationId="{EE17F472-F145-33FC-A86D-0DB76A383E52}"/>
          </ac:picMkLst>
        </pc:picChg>
      </pc:sldChg>
      <pc:sldChg chg="modSp mod">
        <pc:chgData name="Miňová Dana" userId="616b4556-c833-460f-a578-2165027f8f21" providerId="ADAL" clId="{193887FA-F0D1-4611-9809-1D40CC969412}" dt="2022-11-28T09:00:13.620" v="12" actId="20577"/>
        <pc:sldMkLst>
          <pc:docMk/>
          <pc:sldMk cId="3866052271" sldId="290"/>
        </pc:sldMkLst>
        <pc:spChg chg="mod">
          <ac:chgData name="Miňová Dana" userId="616b4556-c833-460f-a578-2165027f8f21" providerId="ADAL" clId="{193887FA-F0D1-4611-9809-1D40CC969412}" dt="2022-11-28T09:00:13.620" v="12" actId="20577"/>
          <ac:spMkLst>
            <pc:docMk/>
            <pc:sldMk cId="3866052271" sldId="290"/>
            <ac:spMk id="3" creationId="{997D4F19-3286-C9F7-FF2D-FBCA606A6607}"/>
          </ac:spMkLst>
        </pc:spChg>
      </pc:sldChg>
      <pc:sldChg chg="modSp mod">
        <pc:chgData name="Miňová Dana" userId="616b4556-c833-460f-a578-2165027f8f21" providerId="ADAL" clId="{193887FA-F0D1-4611-9809-1D40CC969412}" dt="2022-11-28T09:00:29.607" v="14" actId="20577"/>
        <pc:sldMkLst>
          <pc:docMk/>
          <pc:sldMk cId="1132965878" sldId="300"/>
        </pc:sldMkLst>
        <pc:spChg chg="mod">
          <ac:chgData name="Miňová Dana" userId="616b4556-c833-460f-a578-2165027f8f21" providerId="ADAL" clId="{193887FA-F0D1-4611-9809-1D40CC969412}" dt="2022-11-28T09:00:29.607" v="14" actId="20577"/>
          <ac:spMkLst>
            <pc:docMk/>
            <pc:sldMk cId="1132965878" sldId="300"/>
            <ac:spMk id="2" creationId="{F7B2AA1C-CB89-42A1-0828-F4639E4E9EC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BC054-FA7C-4987-B5F3-24D3482F54A9}" type="datetimeFigureOut">
              <a:rPr lang="sk-SK" smtClean="0"/>
              <a:t>30. 11. 2022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3C992-F971-457B-B46E-6E1D577E9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5313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Rozanimované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3C992-F971-457B-B46E-6E1D577E96C2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7335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Logo animované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3C992-F971-457B-B46E-6E1D577E96C2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0394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Rozanimované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3C992-F971-457B-B46E-6E1D577E96C2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8571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3C992-F971-457B-B46E-6E1D577E96C2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5023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C98AAB21-8C61-D6CA-8FCD-235125E524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E4B74C31-A514-037C-A8BE-A5BD5BC017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sk-SK" dirty="0"/>
              <a:t>320 000 </a:t>
            </a:r>
            <a:r>
              <a:rPr lang="sk-SK" dirty="0" err="1"/>
              <a:t>domacnosti</a:t>
            </a:r>
            <a:r>
              <a:rPr lang="sk-SK" dirty="0"/>
              <a:t>, </a:t>
            </a:r>
            <a:r>
              <a:rPr lang="sk-SK" dirty="0" err="1"/>
              <a:t>milion</a:t>
            </a:r>
            <a:r>
              <a:rPr lang="sk-SK" dirty="0"/>
              <a:t> </a:t>
            </a:r>
            <a:r>
              <a:rPr lang="sk-SK" dirty="0" err="1"/>
              <a:t>obyvatelov</a:t>
            </a:r>
            <a:r>
              <a:rPr lang="sk-SK" dirty="0"/>
              <a:t> Slovenska, 23% podiel na celkovom trhu tepla, 46% podiel na trhu CZT</a:t>
            </a:r>
          </a:p>
          <a:p>
            <a:pPr lvl="0"/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AD4EA8B-18F8-AFB8-552F-1E0C7EC4A92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E49D13D-D5A1-4A51-AFC8-F3288C9DBD5A}" type="slidenum">
              <a:t>4</a:t>
            </a:fld>
            <a:endParaRPr lang="sk-S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E7B95C29-B8E4-A550-38FF-DAC8100999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87EA8505-7CA1-CF5C-C31A-EB7D0F7F8F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554C1B2-7081-D18D-6E75-58788AAFB02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ADBD1BD-DAB8-4ACA-8753-233C2BADBCFF}" type="slidenum">
              <a:t>5</a:t>
            </a:fld>
            <a:endParaRPr lang="sk-S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2223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3C992-F971-457B-B46E-6E1D577E96C2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1507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3C992-F971-457B-B46E-6E1D577E96C2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95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3C992-F971-457B-B46E-6E1D577E96C2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837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/>
              <a:t>Povedat</a:t>
            </a:r>
            <a:r>
              <a:rPr lang="sk-SK" dirty="0"/>
              <a:t> o </a:t>
            </a:r>
            <a:r>
              <a:rPr lang="sk-SK" dirty="0" err="1"/>
              <a:t>poziciach</a:t>
            </a:r>
            <a:r>
              <a:rPr lang="sk-SK" dirty="0"/>
              <a:t> – </a:t>
            </a:r>
            <a:r>
              <a:rPr lang="sk-SK" dirty="0" err="1"/>
              <a:t>elektrikar</a:t>
            </a:r>
            <a:r>
              <a:rPr lang="sk-SK" dirty="0"/>
              <a:t>, </a:t>
            </a:r>
            <a:r>
              <a:rPr lang="sk-SK" dirty="0" err="1"/>
              <a:t>automatizer</a:t>
            </a:r>
            <a:r>
              <a:rPr lang="sk-SK" dirty="0"/>
              <a:t>, strojník, zámočník, riadiace IS/OT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83C992-F971-457B-B46E-6E1D577E96C2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4860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4232B0-F4D5-5625-35E9-2BFFF05A8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A2E0D7E-8DB8-5EEB-8A63-410DDE43F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BE2866D-FCD6-D3E2-A1E8-84398E9C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F1F-0B7A-41D7-AC53-5246CC8440BF}" type="datetimeFigureOut">
              <a:rPr lang="sk-SK" smtClean="0"/>
              <a:t>30. 11. 2022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BFBCE97-0408-9DF3-4D9C-73E190C7A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EB0B708-DF9D-C209-DC9D-5E5C7C3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79C5-8CA2-4507-BB70-95157EFB56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201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D29741-77C7-5D4C-088E-5E972D464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BDD27C62-CFCD-3D63-4B56-C8E0214379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4262941-7B8B-EDAC-747E-0D7CC2E82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F1F-0B7A-41D7-AC53-5246CC8440BF}" type="datetimeFigureOut">
              <a:rPr lang="sk-SK" smtClean="0"/>
              <a:t>30. 11. 2022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81E0D95-342F-C6C0-1B61-212CE8D56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C5072CF-A62C-6301-812B-90E954B53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79C5-8CA2-4507-BB70-95157EFB56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476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F4FA8F6C-7002-F793-D6F0-B0050BE05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09D9ADE-8BD1-271F-2E4A-03AFE5AF5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92DC54A-5937-3737-7AAE-824987E11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F1F-0B7A-41D7-AC53-5246CC8440BF}" type="datetimeFigureOut">
              <a:rPr lang="sk-SK" smtClean="0"/>
              <a:t>30. 11. 2022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0D37270-995E-AFFE-9293-CD468644B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5042284-C328-F2AA-B42D-46940B542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79C5-8CA2-4507-BB70-95157EFB56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755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2D4DB0-A3DC-D366-EBC9-C7D5B7CCA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9DA766-2AA3-0E13-4D91-761E63633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41BA625-8DC7-FCA3-9DC4-48E9BC883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F1F-0B7A-41D7-AC53-5246CC8440BF}" type="datetimeFigureOut">
              <a:rPr lang="sk-SK" smtClean="0"/>
              <a:t>30. 11. 2022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1A9C5CE-4E08-769C-C699-B8C69B89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9EA5A53-1225-72D5-4029-21CC7B57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79C5-8CA2-4507-BB70-95157EFB56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475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2B50A-93CA-4A6D-0CA8-853924F4F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3544B2-2F8B-2303-C0BB-4D100A13F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0C0731F-EDCD-8093-D159-566C63B82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F1F-0B7A-41D7-AC53-5246CC8440BF}" type="datetimeFigureOut">
              <a:rPr lang="sk-SK" smtClean="0"/>
              <a:t>30. 11. 2022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A9FA8B9-A374-7420-64AC-3198BFA6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FC5C566-416F-C169-FFFA-6B965E6FA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79C5-8CA2-4507-BB70-95157EFB56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27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E819AC-6315-2F95-E499-520408B61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F984637-398E-B47E-AC59-BF3A4745B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4E0AC86-CCF4-9C4D-920B-3484E5E22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9579FA0-B5CF-551E-9FF1-BC18615DF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F1F-0B7A-41D7-AC53-5246CC8440BF}" type="datetimeFigureOut">
              <a:rPr lang="sk-SK" smtClean="0"/>
              <a:t>30. 11. 2022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B14F872-515A-E10F-0CE1-707822431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7128570-4ADB-2368-8A54-1B049DB3C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79C5-8CA2-4507-BB70-95157EFB56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479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858720-2017-8DF3-DEE3-4E332D590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A002DE-BD63-002A-7C7A-F21A5F976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01C9A79-B9F1-EED8-3206-E9A69CECD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251DDA7-DD70-7CE7-C8BC-63FEE2C4C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14C5E30F-98CF-0660-A1BD-EDEECA0EEB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FC7A219F-C6B4-F946-6BFD-CF9E93DD9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F1F-0B7A-41D7-AC53-5246CC8440BF}" type="datetimeFigureOut">
              <a:rPr lang="sk-SK" smtClean="0"/>
              <a:t>30. 11. 2022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2A0CAD3A-7102-324F-6700-5D4D3C509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0DCFBB1D-694B-5C12-DF19-066D690E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79C5-8CA2-4507-BB70-95157EFB56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69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A2B34C-58D9-238B-57BF-CE8BC842E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8934AE4B-AC8D-00EA-FFDE-A5B073ED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F1F-0B7A-41D7-AC53-5246CC8440BF}" type="datetimeFigureOut">
              <a:rPr lang="sk-SK" smtClean="0"/>
              <a:t>30. 11. 2022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0F04EB4-F67B-9BDD-D5D0-FB4817FB3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8D7F156-337A-084F-135D-B2CF64DE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79C5-8CA2-4507-BB70-95157EFB56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0099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E61645B-E683-5242-A30E-4BBE95BA7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F1F-0B7A-41D7-AC53-5246CC8440BF}" type="datetimeFigureOut">
              <a:rPr lang="sk-SK" smtClean="0"/>
              <a:t>30. 11. 2022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FA92D21-1598-D027-5289-42F8E5915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DF29883-896A-BF29-6F6E-2A6FAF93E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79C5-8CA2-4507-BB70-95157EFB56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852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31244C-6FBB-7DD7-F903-C6854C2C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9E6F7D1-0DD0-684C-06BA-A32377101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86A14BB-D2AE-B141-9E2F-1D3848AA5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40CCDA6-9458-5F47-F8EA-312541EB7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F1F-0B7A-41D7-AC53-5246CC8440BF}" type="datetimeFigureOut">
              <a:rPr lang="sk-SK" smtClean="0"/>
              <a:t>30. 11. 2022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DAD2AA1-BF0D-DFA4-CE7E-CABD9240D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964765F-A265-37D9-F59A-C0F6A779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79C5-8CA2-4507-BB70-95157EFB56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935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0FF7A-082A-AA12-0C2C-BF6CEA618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71A57982-636B-F94A-409C-A86BF9789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09E12F8-403D-14B0-B581-FF8C7AC36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580CDD0-53B5-B124-AD1F-A158B0110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9F1F-0B7A-41D7-AC53-5246CC8440BF}" type="datetimeFigureOut">
              <a:rPr lang="sk-SK" smtClean="0"/>
              <a:t>30. 11. 2022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44C6B17-4C3F-97E5-46FB-6C39CF873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9CC08B3-2936-A916-B993-E3C974272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479C5-8CA2-4507-BB70-95157EFB56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357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1D4F811C-3B29-DA1B-E01F-A811FADA6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55DB47-4264-82C6-D695-26B9F6F57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EED9A12-E7C2-38D8-D1E4-5F58815FA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29F1F-0B7A-41D7-AC53-5246CC8440BF}" type="datetimeFigureOut">
              <a:rPr lang="sk-SK" smtClean="0"/>
              <a:t>30. 11. 2022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B96F815-DBE5-4958-3FB5-0B59800C9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085D53C-2E1E-08D2-1755-3C7379662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479C5-8CA2-4507-BB70-95157EFB56C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207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emf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5.emf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4">
            <a:extLst>
              <a:ext uri="{FF2B5EF4-FFF2-40B4-BE49-F238E27FC236}">
                <a16:creationId xmlns:a16="http://schemas.microsoft.com/office/drawing/2014/main" id="{6CEF6467-6BEE-0B4A-EB16-494C4B3DF799}"/>
              </a:ext>
            </a:extLst>
          </p:cNvPr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E1E9E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BlokTextu 6">
            <a:extLst>
              <a:ext uri="{FF2B5EF4-FFF2-40B4-BE49-F238E27FC236}">
                <a16:creationId xmlns:a16="http://schemas.microsoft.com/office/drawing/2014/main" id="{997D4F19-3286-C9F7-FF2D-FBCA606A6607}"/>
              </a:ext>
            </a:extLst>
          </p:cNvPr>
          <p:cNvSpPr txBox="1"/>
          <p:nvPr/>
        </p:nvSpPr>
        <p:spPr>
          <a:xfrm>
            <a:off x="451042" y="287348"/>
            <a:ext cx="3142164" cy="1015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2000" b="0" i="0" dirty="0">
                <a:solidFill>
                  <a:srgbClr val="7090A7"/>
                </a:solidFill>
                <a:effectLst/>
                <a:latin typeface="Arial" panose="020B0604020202020204" pitchFamily="34" charset="0"/>
              </a:rPr>
              <a:t>DANA MIŇOVÁ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dirty="0">
                <a:solidFill>
                  <a:srgbClr val="7090A7"/>
                </a:solidFill>
                <a:effectLst/>
                <a:latin typeface="Arial" panose="020B0604020202020204" pitchFamily="34" charset="0"/>
              </a:rPr>
              <a:t>Skills o</a:t>
            </a:r>
            <a:r>
              <a:rPr lang="sk-SK" sz="2000" b="0" i="0" dirty="0">
                <a:solidFill>
                  <a:srgbClr val="7090A7"/>
                </a:solidFill>
                <a:effectLst/>
                <a:latin typeface="Arial" panose="020B0604020202020204" pitchFamily="34" charset="0"/>
              </a:rPr>
              <a:t>f</a:t>
            </a:r>
            <a:r>
              <a:rPr lang="en-US" sz="2000" b="0" i="0" dirty="0">
                <a:solidFill>
                  <a:srgbClr val="7090A7"/>
                </a:solidFill>
                <a:effectLst/>
                <a:latin typeface="Arial" panose="020B0604020202020204" pitchFamily="34" charset="0"/>
              </a:rPr>
              <a:t> the Future</a:t>
            </a:r>
            <a:endParaRPr lang="sk-SK" sz="2000" b="0" i="0" dirty="0">
              <a:solidFill>
                <a:srgbClr val="7090A7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i="0" dirty="0">
                <a:solidFill>
                  <a:srgbClr val="7090A7"/>
                </a:solidFill>
                <a:effectLst/>
                <a:latin typeface="Arial" panose="020B0604020202020204" pitchFamily="34" charset="0"/>
              </a:rPr>
              <a:t>30. 11. 2022</a:t>
            </a:r>
            <a:endParaRPr lang="sk-SK" sz="2000" i="0" u="none" strike="noStrike" kern="1200" cap="none" spc="0" baseline="0" dirty="0">
              <a:solidFill>
                <a:srgbClr val="7090A7"/>
              </a:solidFill>
              <a:uFillTx/>
              <a:latin typeface="Arial" pitchFamily="34"/>
              <a:ea typeface="Open Sans" pitchFamily="34"/>
              <a:cs typeface="Arial" pitchFamily="34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7D9065C8-AC21-A0AB-2552-1EA9E6F95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91" y="-126322"/>
            <a:ext cx="29951" cy="13326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51B229F-C57C-17A0-F430-72E61968F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150" y="2486025"/>
            <a:ext cx="5837319" cy="157638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6605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10">
            <a:extLst>
              <a:ext uri="{FF2B5EF4-FFF2-40B4-BE49-F238E27FC236}">
                <a16:creationId xmlns:a16="http://schemas.microsoft.com/office/drawing/2014/main" id="{59879A99-D36E-A5CE-F1C2-6AFC295BB436}"/>
              </a:ext>
            </a:extLst>
          </p:cNvPr>
          <p:cNvSpPr/>
          <p:nvPr/>
        </p:nvSpPr>
        <p:spPr>
          <a:xfrm flipH="1">
            <a:off x="-1" y="0"/>
            <a:ext cx="6178044" cy="6858000"/>
          </a:xfrm>
          <a:prstGeom prst="rect">
            <a:avLst/>
          </a:prstGeom>
          <a:solidFill>
            <a:srgbClr val="EEAD2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B102926B-DAAE-EA1D-5B25-9A064AE4DA4D}"/>
              </a:ext>
            </a:extLst>
          </p:cNvPr>
          <p:cNvSpPr txBox="1"/>
          <p:nvPr/>
        </p:nvSpPr>
        <p:spPr>
          <a:xfrm>
            <a:off x="616991" y="2663433"/>
            <a:ext cx="5453920" cy="15696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4800" b="1" i="0" u="none" strike="noStrike" kern="1200" cap="none" spc="0" baseline="0" dirty="0">
                <a:solidFill>
                  <a:schemeClr val="bg1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ĎAKUJEME 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4800" b="1" i="0" u="none" strike="noStrike" kern="1200" cap="none" spc="0" baseline="0" dirty="0">
                <a:solidFill>
                  <a:schemeClr val="bg1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ZA POZORNOSŤ</a:t>
            </a:r>
          </a:p>
        </p:txBody>
      </p:sp>
      <p:pic>
        <p:nvPicPr>
          <p:cNvPr id="8" name="Obrázok 26">
            <a:extLst>
              <a:ext uri="{FF2B5EF4-FFF2-40B4-BE49-F238E27FC236}">
                <a16:creationId xmlns:a16="http://schemas.microsoft.com/office/drawing/2014/main" id="{E8A98B9C-E0E4-A6EA-F981-000DBFDAD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077" y="7957195"/>
            <a:ext cx="4041218" cy="10913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nimLOGO_MHTH_whiteBg">
            <a:hlinkClick r:id="" action="ppaction://media"/>
            <a:extLst>
              <a:ext uri="{FF2B5EF4-FFF2-40B4-BE49-F238E27FC236}">
                <a16:creationId xmlns:a16="http://schemas.microsoft.com/office/drawing/2014/main" id="{E0C7EA3E-B0C2-24B1-61A5-31FEF6D3A8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78043" y="486803"/>
            <a:ext cx="5387009" cy="5387009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A53EABC3-717F-CD88-E59A-D5B2911C1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7200" y="178775"/>
            <a:ext cx="1847809" cy="235237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EE17F472-F145-33FC-A86D-0DB76A383E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7077" y="4291200"/>
            <a:ext cx="1631963" cy="230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7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2">
            <a:extLst>
              <a:ext uri="{FF2B5EF4-FFF2-40B4-BE49-F238E27FC236}">
                <a16:creationId xmlns:a16="http://schemas.microsoft.com/office/drawing/2014/main" id="{1DE654F8-3D42-C19F-5CAB-FE2FDE709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87" y="504821"/>
            <a:ext cx="11139988" cy="45518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BlokTextu 5">
            <a:extLst>
              <a:ext uri="{FF2B5EF4-FFF2-40B4-BE49-F238E27FC236}">
                <a16:creationId xmlns:a16="http://schemas.microsoft.com/office/drawing/2014/main" id="{B0F744CE-928F-3CB7-9022-1F847D527BA5}"/>
              </a:ext>
            </a:extLst>
          </p:cNvPr>
          <p:cNvSpPr txBox="1"/>
          <p:nvPr/>
        </p:nvSpPr>
        <p:spPr>
          <a:xfrm>
            <a:off x="2857070" y="1151449"/>
            <a:ext cx="8005416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4800" b="0" i="0" u="none" strike="noStrike" kern="0" cap="none" spc="0" baseline="0" dirty="0">
                <a:solidFill>
                  <a:srgbClr val="002060"/>
                </a:solidFill>
                <a:uFillTx/>
                <a:latin typeface="Arial" pitchFamily="34"/>
                <a:ea typeface="Calibri" pitchFamily="34"/>
                <a:cs typeface="Arial" pitchFamily="34"/>
              </a:rPr>
              <a:t> </a:t>
            </a:r>
          </a:p>
        </p:txBody>
      </p:sp>
      <p:sp>
        <p:nvSpPr>
          <p:cNvPr id="6" name="Obdĺžnik 3">
            <a:extLst>
              <a:ext uri="{FF2B5EF4-FFF2-40B4-BE49-F238E27FC236}">
                <a16:creationId xmlns:a16="http://schemas.microsoft.com/office/drawing/2014/main" id="{CD7CA4B0-E9C4-505C-97E1-21E577059AC2}"/>
              </a:ext>
            </a:extLst>
          </p:cNvPr>
          <p:cNvSpPr/>
          <p:nvPr/>
        </p:nvSpPr>
        <p:spPr>
          <a:xfrm>
            <a:off x="2549941" y="2167288"/>
            <a:ext cx="70478" cy="2093426"/>
          </a:xfrm>
          <a:prstGeom prst="rect">
            <a:avLst/>
          </a:prstGeom>
          <a:solidFill>
            <a:srgbClr val="1B2F4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1800" b="0" i="0" u="none" strike="noStrike" kern="1200" cap="none" spc="0" baseline="0">
              <a:solidFill>
                <a:srgbClr val="1B2F48"/>
              </a:solidFill>
              <a:uFillTx/>
              <a:latin typeface="Calibri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BD7B2409-4F92-5AAE-B227-2C3365C9AFBB}"/>
              </a:ext>
            </a:extLst>
          </p:cNvPr>
          <p:cNvSpPr txBox="1"/>
          <p:nvPr/>
        </p:nvSpPr>
        <p:spPr>
          <a:xfrm>
            <a:off x="2857070" y="2046833"/>
            <a:ext cx="8646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3200" b="1" dirty="0">
                <a:solidFill>
                  <a:srgbClr val="1B2F4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 NÁS TI ENERGIA CHÝBAŤ NEBUDE </a:t>
            </a:r>
          </a:p>
          <a:p>
            <a:r>
              <a:rPr lang="sk-SK" sz="3200" b="1" dirty="0">
                <a:solidFill>
                  <a:srgbClr val="1B2F4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Zn.: Len pre odvážnych</a:t>
            </a: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C873E996-0BBE-BA37-58AF-C636F35A0DD3}"/>
              </a:ext>
            </a:extLst>
          </p:cNvPr>
          <p:cNvSpPr txBox="1"/>
          <p:nvPr/>
        </p:nvSpPr>
        <p:spPr>
          <a:xfrm>
            <a:off x="2679053" y="3332504"/>
            <a:ext cx="7427985" cy="226215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228600"/>
            <a:r>
              <a:rPr lang="sk-SK" sz="1600" dirty="0">
                <a:solidFill>
                  <a:srgbClr val="1B2F4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Výroba tepla, teplej vody, ale aj chladu je náš </a:t>
            </a:r>
            <a:r>
              <a:rPr lang="sk-SK" sz="1600" dirty="0" err="1">
                <a:solidFill>
                  <a:srgbClr val="1B2F4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core</a:t>
            </a:r>
            <a:r>
              <a:rPr lang="sk-SK" sz="1600" dirty="0">
                <a:solidFill>
                  <a:srgbClr val="1B2F4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business. </a:t>
            </a:r>
          </a:p>
          <a:p>
            <a:pPr marL="228600"/>
            <a:r>
              <a:rPr lang="sk-SK" sz="1600" dirty="0">
                <a:solidFill>
                  <a:srgbClr val="1B2F4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Našou ambíciou je stať sa vlajkovou loďou v energetických službách a byť prvou voľbou (pre všetkých). Aj pre tých, ktorí majú pozitívnu energiu a odvahu skúsiť sa plaviť s nami.</a:t>
            </a:r>
          </a:p>
          <a:p>
            <a:pPr marL="228600"/>
            <a:endParaRPr lang="sk-SK" sz="1600" dirty="0">
              <a:solidFill>
                <a:srgbClr val="1B2F4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/>
            <a:endParaRPr lang="sk-SK" sz="1600" dirty="0">
              <a:solidFill>
                <a:srgbClr val="1B2F48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/>
            <a:endParaRPr lang="sk-SK" sz="1600" dirty="0">
              <a:solidFill>
                <a:srgbClr val="1B2F4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/>
            <a:endParaRPr lang="sk-SK" sz="1600" dirty="0">
              <a:solidFill>
                <a:srgbClr val="1B2F48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/>
            <a:endParaRPr lang="sk-SK" sz="1600" dirty="0">
              <a:solidFill>
                <a:srgbClr val="1B2F4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13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id="{FE84071C-933C-FEB2-A677-A141A6B6E707}"/>
              </a:ext>
            </a:extLst>
          </p:cNvPr>
          <p:cNvGrpSpPr/>
          <p:nvPr/>
        </p:nvGrpSpPr>
        <p:grpSpPr>
          <a:xfrm>
            <a:off x="-7951" y="0"/>
            <a:ext cx="12207898" cy="6939815"/>
            <a:chOff x="-7951" y="0"/>
            <a:chExt cx="12207898" cy="6939815"/>
          </a:xfrm>
        </p:grpSpPr>
        <p:pic>
          <p:nvPicPr>
            <p:cNvPr id="2" name="Obrázok 5">
              <a:extLst>
                <a:ext uri="{FF2B5EF4-FFF2-40B4-BE49-F238E27FC236}">
                  <a16:creationId xmlns:a16="http://schemas.microsoft.com/office/drawing/2014/main" id="{AD525725-57F9-4578-8ADA-0FB7B9338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783"/>
            <a:stretch/>
          </p:blipFill>
          <p:spPr>
            <a:xfrm>
              <a:off x="-7951" y="0"/>
              <a:ext cx="12191996" cy="675099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2" name="Obdĺžnik 1">
              <a:extLst>
                <a:ext uri="{FF2B5EF4-FFF2-40B4-BE49-F238E27FC236}">
                  <a16:creationId xmlns:a16="http://schemas.microsoft.com/office/drawing/2014/main" id="{7CE2C028-776F-648A-E6E6-C3199BFFA335}"/>
                </a:ext>
              </a:extLst>
            </p:cNvPr>
            <p:cNvSpPr/>
            <p:nvPr/>
          </p:nvSpPr>
          <p:spPr>
            <a:xfrm>
              <a:off x="-7951" y="4090736"/>
              <a:ext cx="12207898" cy="2849079"/>
            </a:xfrm>
            <a:prstGeom prst="rect">
              <a:avLst/>
            </a:prstGeom>
            <a:solidFill>
              <a:srgbClr val="DCE3E9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pic>
        <p:nvPicPr>
          <p:cNvPr id="6" name="Obrázok 17">
            <a:extLst>
              <a:ext uri="{FF2B5EF4-FFF2-40B4-BE49-F238E27FC236}">
                <a16:creationId xmlns:a16="http://schemas.microsoft.com/office/drawing/2014/main" id="{432659B1-9703-444F-9B99-D75CE0A6D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481" y="5932672"/>
            <a:ext cx="668225" cy="70467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Rovná spojnica 14">
            <a:extLst>
              <a:ext uri="{FF2B5EF4-FFF2-40B4-BE49-F238E27FC236}">
                <a16:creationId xmlns:a16="http://schemas.microsoft.com/office/drawing/2014/main" id="{818A2887-B80A-4AF3-809B-4FDCA15E82C9}"/>
              </a:ext>
            </a:extLst>
          </p:cNvPr>
          <p:cNvCxnSpPr/>
          <p:nvPr/>
        </p:nvCxnSpPr>
        <p:spPr>
          <a:xfrm>
            <a:off x="10933041" y="5756742"/>
            <a:ext cx="0" cy="1335819"/>
          </a:xfrm>
          <a:prstGeom prst="straightConnector1">
            <a:avLst/>
          </a:prstGeom>
          <a:noFill/>
          <a:ln w="12701" cap="flat">
            <a:solidFill>
              <a:srgbClr val="B5C9D7"/>
            </a:solidFill>
            <a:prstDash val="solid"/>
            <a:miter/>
          </a:ln>
        </p:spPr>
      </p:cxnSp>
      <p:pic>
        <p:nvPicPr>
          <p:cNvPr id="5" name="Obrázok 8">
            <a:extLst>
              <a:ext uri="{FF2B5EF4-FFF2-40B4-BE49-F238E27FC236}">
                <a16:creationId xmlns:a16="http://schemas.microsoft.com/office/drawing/2014/main" id="{0A80D282-11DC-4310-CCA5-6B7E75D89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764" y="102419"/>
            <a:ext cx="8395316" cy="431716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16288932-3922-A2EC-BD8F-CB4FC7107DAC}"/>
              </a:ext>
            </a:extLst>
          </p:cNvPr>
          <p:cNvSpPr txBox="1"/>
          <p:nvPr/>
        </p:nvSpPr>
        <p:spPr>
          <a:xfrm>
            <a:off x="916120" y="4596998"/>
            <a:ext cx="10016921" cy="18276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3200" b="1" i="0" u="none" strike="noStrike" kern="1200" cap="none" spc="0" baseline="30000" dirty="0">
                <a:solidFill>
                  <a:srgbClr val="1B2F48"/>
                </a:solidFill>
                <a:uFillTx/>
                <a:latin typeface="Arial" pitchFamily="34"/>
                <a:cs typeface="Arial" pitchFamily="34"/>
              </a:rPr>
              <a:t>MH Teplárenský holding, a.s. (MHTH) </a:t>
            </a:r>
            <a:r>
              <a:rPr lang="sk-SK" sz="3200" b="0" i="0" u="none" strike="noStrike" kern="1200" cap="none" spc="0" baseline="30000" dirty="0">
                <a:solidFill>
                  <a:srgbClr val="1B2F48"/>
                </a:solidFill>
                <a:uFillTx/>
                <a:latin typeface="Arial" pitchFamily="34"/>
                <a:cs typeface="Arial" pitchFamily="34"/>
              </a:rPr>
              <a:t>vznikol 23. júla 2020 ako </a:t>
            </a:r>
            <a:r>
              <a:rPr lang="sk-SK" sz="3200" b="1" i="0" u="none" strike="noStrike" kern="1200" cap="none" spc="0" baseline="30000" dirty="0">
                <a:solidFill>
                  <a:srgbClr val="1B2F48"/>
                </a:solidFill>
                <a:uFillTx/>
                <a:latin typeface="Arial" pitchFamily="34"/>
                <a:cs typeface="Arial" pitchFamily="34"/>
              </a:rPr>
              <a:t>nový model riadenia </a:t>
            </a:r>
            <a:r>
              <a:rPr lang="sk-SK" sz="3200" b="0" i="0" u="none" strike="noStrike" kern="1200" cap="none" spc="0" baseline="30000" dirty="0">
                <a:solidFill>
                  <a:srgbClr val="1B2F48"/>
                </a:solidFill>
                <a:uFillTx/>
                <a:latin typeface="Arial" pitchFamily="34"/>
                <a:cs typeface="Arial" pitchFamily="34"/>
              </a:rPr>
              <a:t>skupiny šiestich štátnych teplární. </a:t>
            </a:r>
            <a:r>
              <a:rPr lang="sk-SK" sz="3200" b="1" i="0" u="none" strike="noStrike" kern="1200" cap="none" spc="0" baseline="30000" dirty="0">
                <a:solidFill>
                  <a:srgbClr val="1B2F48"/>
                </a:solidFill>
                <a:uFillTx/>
                <a:latin typeface="Arial" pitchFamily="34"/>
                <a:cs typeface="Arial" pitchFamily="34"/>
              </a:rPr>
              <a:t>Fúzia teplárenských spoločností </a:t>
            </a:r>
            <a:br>
              <a:rPr lang="sk-SK" sz="3200" b="1" i="0" u="none" strike="noStrike" kern="1200" cap="none" spc="0" baseline="30000" dirty="0">
                <a:solidFill>
                  <a:srgbClr val="1B2F48"/>
                </a:solidFill>
                <a:uFillTx/>
                <a:latin typeface="Arial" pitchFamily="34"/>
                <a:cs typeface="Arial" pitchFamily="34"/>
              </a:rPr>
            </a:br>
            <a:r>
              <a:rPr lang="sk-SK" sz="3200" b="0" i="0" u="none" strike="noStrike" kern="1200" cap="none" spc="0" baseline="30000" dirty="0">
                <a:solidFill>
                  <a:srgbClr val="1B2F48"/>
                </a:solidFill>
                <a:uFillTx/>
                <a:latin typeface="Arial" pitchFamily="34"/>
                <a:cs typeface="Arial" pitchFamily="34"/>
              </a:rPr>
              <a:t>do jedného subjektu prebehla </a:t>
            </a:r>
            <a:r>
              <a:rPr lang="sk-SK" sz="3200" b="1" i="0" u="none" strike="noStrike" kern="1200" cap="none" spc="0" baseline="30000" dirty="0">
                <a:solidFill>
                  <a:srgbClr val="1B2F48"/>
                </a:solidFill>
                <a:uFillTx/>
                <a:latin typeface="Arial" pitchFamily="34"/>
                <a:cs typeface="Arial" pitchFamily="34"/>
              </a:rPr>
              <a:t>k 1. 5. 2022.</a:t>
            </a:r>
            <a:endParaRPr lang="sk-SK" sz="3200" b="0" i="0" u="none" strike="noStrike" kern="1200" cap="none" spc="0" baseline="30000" dirty="0">
              <a:solidFill>
                <a:srgbClr val="1B2F48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sz="3200" b="0" i="0" u="none" strike="noStrike" kern="1200" cap="none" spc="0" baseline="30000" dirty="0">
              <a:solidFill>
                <a:srgbClr val="1B2F48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sk-SK" sz="3200" b="1" i="0" u="none" strike="noStrike" kern="1200" cap="none" spc="0" baseline="30000" dirty="0">
                <a:solidFill>
                  <a:srgbClr val="1B2F48"/>
                </a:solidFill>
                <a:uFillTx/>
                <a:latin typeface="Arial" pitchFamily="34"/>
                <a:cs typeface="Arial" pitchFamily="34"/>
              </a:rPr>
              <a:t>Prepojil</a:t>
            </a:r>
            <a:r>
              <a:rPr lang="sk-SK" sz="3200" b="0" i="0" u="none" strike="noStrike" kern="1200" cap="none" spc="0" baseline="30000" dirty="0">
                <a:solidFill>
                  <a:srgbClr val="1B2F48"/>
                </a:solidFill>
                <a:uFillTx/>
                <a:latin typeface="Arial" pitchFamily="34"/>
                <a:cs typeface="Arial" pitchFamily="34"/>
              </a:rPr>
              <a:t> a </a:t>
            </a:r>
            <a:r>
              <a:rPr lang="sk-SK" sz="3200" b="1" i="0" u="none" strike="noStrike" kern="1200" cap="none" spc="0" baseline="30000" dirty="0">
                <a:solidFill>
                  <a:srgbClr val="1B2F48"/>
                </a:solidFill>
                <a:uFillTx/>
                <a:latin typeface="Arial" pitchFamily="34"/>
                <a:cs typeface="Arial" pitchFamily="34"/>
              </a:rPr>
              <a:t>zefektívnil fungovanie </a:t>
            </a:r>
            <a:r>
              <a:rPr lang="sk-SK" sz="3200" b="0" i="0" u="none" strike="noStrike" kern="1200" cap="none" spc="0" baseline="30000" dirty="0">
                <a:solidFill>
                  <a:srgbClr val="1B2F48"/>
                </a:solidFill>
                <a:uFillTx/>
                <a:latin typeface="Arial" pitchFamily="34"/>
                <a:cs typeface="Arial" pitchFamily="34"/>
              </a:rPr>
              <a:t>štátnych teplární na riadiacich, administratívnych aj výrobných úrovniach.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ok 30">
            <a:extLst>
              <a:ext uri="{FF2B5EF4-FFF2-40B4-BE49-F238E27FC236}">
                <a16:creationId xmlns:a16="http://schemas.microsoft.com/office/drawing/2014/main" id="{8C02FD76-7EB4-4E12-B510-6336F5CF9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33242"/>
            <a:ext cx="12192005" cy="6891242"/>
          </a:xfrm>
          <a:prstGeom prst="rect">
            <a:avLst/>
          </a:prstGeom>
        </p:spPr>
      </p:pic>
      <p:grpSp>
        <p:nvGrpSpPr>
          <p:cNvPr id="17" name="Skupina 23">
            <a:extLst>
              <a:ext uri="{FF2B5EF4-FFF2-40B4-BE49-F238E27FC236}">
                <a16:creationId xmlns:a16="http://schemas.microsoft.com/office/drawing/2014/main" id="{0922ABB8-35F0-29A3-F889-2CFF7EBAEF0B}"/>
              </a:ext>
            </a:extLst>
          </p:cNvPr>
          <p:cNvGrpSpPr/>
          <p:nvPr/>
        </p:nvGrpSpPr>
        <p:grpSpPr>
          <a:xfrm>
            <a:off x="7045748" y="2209961"/>
            <a:ext cx="2411284" cy="2361502"/>
            <a:chOff x="7035905" y="2296058"/>
            <a:chExt cx="2411284" cy="2361502"/>
          </a:xfrm>
        </p:grpSpPr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059A6FE2-8B44-E8C8-B070-927BAD92EC46}"/>
                </a:ext>
              </a:extLst>
            </p:cNvPr>
            <p:cNvSpPr/>
            <p:nvPr/>
          </p:nvSpPr>
          <p:spPr>
            <a:xfrm>
              <a:off x="7035905" y="2296058"/>
              <a:ext cx="2361502" cy="236150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81B363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9" name="BlokTextu 21">
              <a:extLst>
                <a:ext uri="{FF2B5EF4-FFF2-40B4-BE49-F238E27FC236}">
                  <a16:creationId xmlns:a16="http://schemas.microsoft.com/office/drawing/2014/main" id="{87CD55CC-E9CD-1B3B-387F-8CEDBFADF194}"/>
                </a:ext>
              </a:extLst>
            </p:cNvPr>
            <p:cNvSpPr txBox="1"/>
            <p:nvPr/>
          </p:nvSpPr>
          <p:spPr>
            <a:xfrm>
              <a:off x="7061246" y="3158069"/>
              <a:ext cx="2385943" cy="9951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8800" b="1" i="0" u="none" strike="noStrike" kern="0" cap="none" spc="0" baseline="30000" dirty="0">
                  <a:solidFill>
                    <a:srgbClr val="1B2F48"/>
                  </a:solidFill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r>
                <a:rPr lang="sk-SK" sz="8800" b="1" i="0" u="none" strike="noStrike" kern="0" cap="none" spc="0" baseline="30000" dirty="0">
                  <a:solidFill>
                    <a:srgbClr val="1B2F48"/>
                  </a:solidFill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8800" b="1" i="0" u="none" strike="noStrike" kern="0" cap="none" spc="0" baseline="30000" dirty="0">
                  <a:solidFill>
                    <a:srgbClr val="1B2F48"/>
                  </a:solidFill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sk-SK" sz="2800" b="1" i="0" u="none" strike="noStrike" kern="0" cap="none" spc="0" baseline="30000" dirty="0">
                <a:solidFill>
                  <a:srgbClr val="1B2F48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Skupina 25">
            <a:extLst>
              <a:ext uri="{FF2B5EF4-FFF2-40B4-BE49-F238E27FC236}">
                <a16:creationId xmlns:a16="http://schemas.microsoft.com/office/drawing/2014/main" id="{193B2A77-0A08-08FA-BEC8-D4A2A9C913F7}"/>
              </a:ext>
            </a:extLst>
          </p:cNvPr>
          <p:cNvGrpSpPr/>
          <p:nvPr/>
        </p:nvGrpSpPr>
        <p:grpSpPr>
          <a:xfrm>
            <a:off x="3294067" y="1679762"/>
            <a:ext cx="3826804" cy="3498476"/>
            <a:chOff x="3404201" y="1727566"/>
            <a:chExt cx="3826804" cy="3498476"/>
          </a:xfrm>
        </p:grpSpPr>
        <p:sp>
          <p:nvSpPr>
            <p:cNvPr id="15" name="Ovál 19">
              <a:extLst>
                <a:ext uri="{FF2B5EF4-FFF2-40B4-BE49-F238E27FC236}">
                  <a16:creationId xmlns:a16="http://schemas.microsoft.com/office/drawing/2014/main" id="{DF8EE66F-8F1A-41CC-5A99-2D8E7FFA5E8A}"/>
                </a:ext>
              </a:extLst>
            </p:cNvPr>
            <p:cNvSpPr/>
            <p:nvPr/>
          </p:nvSpPr>
          <p:spPr>
            <a:xfrm>
              <a:off x="3558643" y="1727566"/>
              <a:ext cx="3498476" cy="349847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75072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6" name="BlokTextu 20">
              <a:extLst>
                <a:ext uri="{FF2B5EF4-FFF2-40B4-BE49-F238E27FC236}">
                  <a16:creationId xmlns:a16="http://schemas.microsoft.com/office/drawing/2014/main" id="{68531F29-316F-2183-3B1F-A4A881A2142A}"/>
                </a:ext>
              </a:extLst>
            </p:cNvPr>
            <p:cNvSpPr txBox="1"/>
            <p:nvPr/>
          </p:nvSpPr>
          <p:spPr>
            <a:xfrm>
              <a:off x="3404201" y="3146587"/>
              <a:ext cx="3826804" cy="187469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8600" b="1" i="0" u="none" strike="noStrike" kern="0" cap="none" spc="0" baseline="30000" dirty="0">
                  <a:solidFill>
                    <a:srgbClr val="1B2F48"/>
                  </a:solidFill>
                  <a:uFillTx/>
                  <a:latin typeface="Arial" pitchFamily="34"/>
                  <a:cs typeface="Arial" pitchFamily="34"/>
                </a:rPr>
                <a:t>1 </a:t>
              </a:r>
              <a:r>
                <a:rPr lang="sk-SK" sz="8600" b="1" i="0" u="none" strike="noStrike" kern="0" cap="none" spc="0" baseline="30000" dirty="0">
                  <a:solidFill>
                    <a:srgbClr val="1B2F48"/>
                  </a:solidFill>
                  <a:uFillTx/>
                  <a:latin typeface="Arial" pitchFamily="34"/>
                  <a:cs typeface="Arial" pitchFamily="34"/>
                </a:rPr>
                <a:t>000 000</a:t>
              </a:r>
            </a:p>
            <a:p>
              <a:pPr marL="0" marR="0" lvl="0" indent="0" algn="ctr" defTabSz="914400" rtl="0" fontAlgn="auto" hangingPunct="1"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t-BR" sz="8800" b="0" i="0" u="none" strike="noStrike" kern="0" cap="none" spc="0" baseline="30000" dirty="0">
                <a:solidFill>
                  <a:srgbClr val="1B2F48"/>
                </a:solidFill>
                <a:uFillTx/>
                <a:latin typeface="Arial" pitchFamily="34"/>
                <a:cs typeface="Arial" pitchFamily="34"/>
              </a:endParaRPr>
            </a:p>
          </p:txBody>
        </p:sp>
      </p:grpSp>
      <p:grpSp>
        <p:nvGrpSpPr>
          <p:cNvPr id="7" name="Skupina 26">
            <a:extLst>
              <a:ext uri="{FF2B5EF4-FFF2-40B4-BE49-F238E27FC236}">
                <a16:creationId xmlns:a16="http://schemas.microsoft.com/office/drawing/2014/main" id="{9E9D66C1-B58F-19FB-1268-D1412F943D08}"/>
              </a:ext>
            </a:extLst>
          </p:cNvPr>
          <p:cNvGrpSpPr/>
          <p:nvPr/>
        </p:nvGrpSpPr>
        <p:grpSpPr>
          <a:xfrm>
            <a:off x="220961" y="1884524"/>
            <a:ext cx="3088952" cy="3088952"/>
            <a:chOff x="429857" y="1932328"/>
            <a:chExt cx="3088952" cy="3088952"/>
          </a:xfrm>
        </p:grpSpPr>
        <p:sp>
          <p:nvSpPr>
            <p:cNvPr id="8" name="Ovál 12">
              <a:extLst>
                <a:ext uri="{FF2B5EF4-FFF2-40B4-BE49-F238E27FC236}">
                  <a16:creationId xmlns:a16="http://schemas.microsoft.com/office/drawing/2014/main" id="{4D0ED62E-9DD1-083E-B439-78647E87158B}"/>
                </a:ext>
              </a:extLst>
            </p:cNvPr>
            <p:cNvSpPr/>
            <p:nvPr/>
          </p:nvSpPr>
          <p:spPr>
            <a:xfrm>
              <a:off x="429857" y="1932328"/>
              <a:ext cx="3088952" cy="308895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EEAD2A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BlokTextu 12">
              <a:extLst>
                <a:ext uri="{FF2B5EF4-FFF2-40B4-BE49-F238E27FC236}">
                  <a16:creationId xmlns:a16="http://schemas.microsoft.com/office/drawing/2014/main" id="{FC90A9EA-42DE-2F00-CB7E-A6080B8E50B6}"/>
                </a:ext>
              </a:extLst>
            </p:cNvPr>
            <p:cNvSpPr txBox="1"/>
            <p:nvPr/>
          </p:nvSpPr>
          <p:spPr>
            <a:xfrm>
              <a:off x="697994" y="3184408"/>
              <a:ext cx="2706206" cy="128240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8000" b="1" i="0" u="none" strike="noStrike" kern="1200" cap="none" spc="0" baseline="30000" dirty="0">
                  <a:solidFill>
                    <a:srgbClr val="1B2F48"/>
                  </a:solidFill>
                  <a:uFillTx/>
                  <a:latin typeface="Arial" pitchFamily="34"/>
                  <a:cs typeface="Arial" pitchFamily="34"/>
                </a:rPr>
                <a:t>320 </a:t>
              </a:r>
              <a:r>
                <a:rPr lang="sk-SK" sz="8000" b="1" i="0" u="none" strike="noStrike" kern="1200" cap="none" spc="0" baseline="30000" dirty="0">
                  <a:solidFill>
                    <a:srgbClr val="1B2F48"/>
                  </a:solidFill>
                  <a:uFillTx/>
                  <a:latin typeface="Arial" pitchFamily="34"/>
                  <a:cs typeface="Arial" pitchFamily="34"/>
                </a:rPr>
                <a:t>000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3600" b="0" i="0" u="none" strike="noStrike" kern="1200" cap="none" spc="0" baseline="30000" dirty="0">
                <a:solidFill>
                  <a:srgbClr val="1B2F48"/>
                </a:solidFill>
                <a:uFillTx/>
                <a:latin typeface="Arial" pitchFamily="34"/>
                <a:cs typeface="Arial" pitchFamily="34"/>
              </a:endParaRPr>
            </a:p>
          </p:txBody>
        </p:sp>
      </p:grpSp>
      <p:grpSp>
        <p:nvGrpSpPr>
          <p:cNvPr id="20" name="Skupina 24">
            <a:extLst>
              <a:ext uri="{FF2B5EF4-FFF2-40B4-BE49-F238E27FC236}">
                <a16:creationId xmlns:a16="http://schemas.microsoft.com/office/drawing/2014/main" id="{F59B8DD7-59C3-A27A-2513-4281E26351E1}"/>
              </a:ext>
            </a:extLst>
          </p:cNvPr>
          <p:cNvGrpSpPr/>
          <p:nvPr/>
        </p:nvGrpSpPr>
        <p:grpSpPr>
          <a:xfrm>
            <a:off x="9241575" y="1996672"/>
            <a:ext cx="3019723" cy="2618124"/>
            <a:chOff x="9167747" y="2040788"/>
            <a:chExt cx="3019723" cy="2618124"/>
          </a:xfrm>
        </p:grpSpPr>
        <p:sp>
          <p:nvSpPr>
            <p:cNvPr id="21" name="Ovál 18">
              <a:extLst>
                <a:ext uri="{FF2B5EF4-FFF2-40B4-BE49-F238E27FC236}">
                  <a16:creationId xmlns:a16="http://schemas.microsoft.com/office/drawing/2014/main" id="{64F71D3F-3AC6-2FCA-DD24-A4786FC40132}"/>
                </a:ext>
              </a:extLst>
            </p:cNvPr>
            <p:cNvSpPr/>
            <p:nvPr/>
          </p:nvSpPr>
          <p:spPr>
            <a:xfrm>
              <a:off x="9396895" y="2040788"/>
              <a:ext cx="2618124" cy="2618124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61AFB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k-SK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Calibri"/>
                </a:rPr>
                <a:t>                 </a:t>
              </a:r>
            </a:p>
          </p:txBody>
        </p:sp>
        <p:sp>
          <p:nvSpPr>
            <p:cNvPr id="22" name="BlokTextu 22">
              <a:extLst>
                <a:ext uri="{FF2B5EF4-FFF2-40B4-BE49-F238E27FC236}">
                  <a16:creationId xmlns:a16="http://schemas.microsoft.com/office/drawing/2014/main" id="{4502F48F-C7F2-728E-297D-5CD9C6DBCF37}"/>
                </a:ext>
              </a:extLst>
            </p:cNvPr>
            <p:cNvSpPr txBox="1"/>
            <p:nvPr/>
          </p:nvSpPr>
          <p:spPr>
            <a:xfrm>
              <a:off x="9167747" y="2688286"/>
              <a:ext cx="3019723" cy="156965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9600" b="1" i="0" u="none" strike="noStrike" kern="1200" cap="none" spc="0" baseline="30000" dirty="0">
                  <a:solidFill>
                    <a:srgbClr val="1B2F48"/>
                  </a:solidFill>
                  <a:uFillTx/>
                  <a:latin typeface="Arial" pitchFamily="34"/>
                  <a:cs typeface="Arial" pitchFamily="34"/>
                </a:rPr>
                <a:t>46</a:t>
              </a:r>
              <a:r>
                <a:rPr lang="sk-SK" sz="9600" b="1" i="0" u="none" strike="noStrike" kern="1200" cap="none" spc="0" baseline="30000" dirty="0">
                  <a:solidFill>
                    <a:srgbClr val="1B2F48"/>
                  </a:solidFill>
                  <a:uFillTx/>
                  <a:latin typeface="Arial" pitchFamily="34"/>
                  <a:cs typeface="Arial" pitchFamily="34"/>
                </a:rPr>
                <a:t> </a:t>
              </a:r>
              <a:r>
                <a:rPr lang="en-GB" sz="9600" b="1" i="0" u="none" strike="noStrike" kern="1200" cap="none" spc="0" baseline="30000" dirty="0">
                  <a:solidFill>
                    <a:srgbClr val="1B2F48"/>
                  </a:solidFill>
                  <a:uFillTx/>
                  <a:latin typeface="Arial" pitchFamily="34"/>
                  <a:cs typeface="Arial" pitchFamily="34"/>
                </a:rPr>
                <a:t>%</a:t>
              </a:r>
              <a:endParaRPr lang="sk-SK" sz="9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25" name="Obdĺžnik 24">
            <a:extLst>
              <a:ext uri="{FF2B5EF4-FFF2-40B4-BE49-F238E27FC236}">
                <a16:creationId xmlns:a16="http://schemas.microsoft.com/office/drawing/2014/main" id="{1FFE3B87-7AC8-AD8A-B5EC-306497641E43}"/>
              </a:ext>
            </a:extLst>
          </p:cNvPr>
          <p:cNvSpPr/>
          <p:nvPr/>
        </p:nvSpPr>
        <p:spPr>
          <a:xfrm>
            <a:off x="10933042" y="5756742"/>
            <a:ext cx="1258958" cy="1128069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7" name="Obrázok 17">
            <a:extLst>
              <a:ext uri="{FF2B5EF4-FFF2-40B4-BE49-F238E27FC236}">
                <a16:creationId xmlns:a16="http://schemas.microsoft.com/office/drawing/2014/main" id="{219909E3-93D2-9F60-77D5-8ED602EB3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481" y="5932672"/>
            <a:ext cx="668225" cy="70467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9" name="Rovná spojnica 11">
            <a:extLst>
              <a:ext uri="{FF2B5EF4-FFF2-40B4-BE49-F238E27FC236}">
                <a16:creationId xmlns:a16="http://schemas.microsoft.com/office/drawing/2014/main" id="{9C906BBC-90F8-2BC5-6B02-E34B796B0C04}"/>
              </a:ext>
            </a:extLst>
          </p:cNvPr>
          <p:cNvCxnSpPr/>
          <p:nvPr/>
        </p:nvCxnSpPr>
        <p:spPr>
          <a:xfrm>
            <a:off x="10933041" y="5756742"/>
            <a:ext cx="0" cy="1335819"/>
          </a:xfrm>
          <a:prstGeom prst="straightConnector1">
            <a:avLst/>
          </a:prstGeom>
          <a:noFill/>
          <a:ln w="12701" cap="flat">
            <a:solidFill>
              <a:srgbClr val="B5C9D7"/>
            </a:solidFill>
            <a:prstDash val="solid"/>
            <a:miter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586FAC-6B1B-3C0E-161F-DC65B88B99E2}"/>
              </a:ext>
            </a:extLst>
          </p:cNvPr>
          <p:cNvGrpSpPr/>
          <p:nvPr/>
        </p:nvGrpSpPr>
        <p:grpSpPr>
          <a:xfrm>
            <a:off x="1296775" y="1035513"/>
            <a:ext cx="9598450" cy="4592606"/>
            <a:chOff x="1183850" y="835813"/>
            <a:chExt cx="9598450" cy="459260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87EF23-A15C-0D55-0264-FDDC30283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" t="7275" r="88760" b="13852"/>
            <a:stretch/>
          </p:blipFill>
          <p:spPr>
            <a:xfrm>
              <a:off x="1183850" y="838201"/>
              <a:ext cx="1941632" cy="1790700"/>
            </a:xfrm>
            <a:prstGeom prst="rect">
              <a:avLst/>
            </a:prstGeom>
            <a:effectLst/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B8F8D0-FDD0-DB46-220E-73A6E1F25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0" t="7278" r="72345" b="13849"/>
            <a:stretch/>
          </p:blipFill>
          <p:spPr>
            <a:xfrm>
              <a:off x="4497101" y="835813"/>
              <a:ext cx="1941632" cy="17907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961295B-5666-E3F0-981C-C16C00024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73" t="7278" r="54932" b="13849"/>
            <a:stretch/>
          </p:blipFill>
          <p:spPr>
            <a:xfrm>
              <a:off x="7785680" y="835813"/>
              <a:ext cx="1941632" cy="17907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26311B5-2316-5BDE-C331-D930C27BA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54" t="7278" r="36571" b="13849"/>
            <a:stretch/>
          </p:blipFill>
          <p:spPr>
            <a:xfrm>
              <a:off x="1810383" y="3637719"/>
              <a:ext cx="2484911" cy="17907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951B1C7-3BF6-770C-5E9A-DB770F25F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10" t="7278" r="21795" b="13849"/>
            <a:stretch/>
          </p:blipFill>
          <p:spPr>
            <a:xfrm>
              <a:off x="5182438" y="3637719"/>
              <a:ext cx="1941632" cy="17907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23A1CEF-8C45-1161-DACB-A482B3996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21" t="7278" r="4068" b="13849"/>
            <a:stretch/>
          </p:blipFill>
          <p:spPr>
            <a:xfrm>
              <a:off x="7970102" y="3637719"/>
              <a:ext cx="2812198" cy="17907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117EFC3-5594-EFD1-554F-A51EB8C28036}"/>
              </a:ext>
            </a:extLst>
          </p:cNvPr>
          <p:cNvSpPr/>
          <p:nvPr/>
        </p:nvSpPr>
        <p:spPr>
          <a:xfrm>
            <a:off x="-2148" y="1229881"/>
            <a:ext cx="12194148" cy="5628119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6" name="Skupina 37">
            <a:extLst>
              <a:ext uri="{FF2B5EF4-FFF2-40B4-BE49-F238E27FC236}">
                <a16:creationId xmlns:a16="http://schemas.microsoft.com/office/drawing/2014/main" id="{63641785-0FB6-7CC6-DCAF-58AB268538FE}"/>
              </a:ext>
            </a:extLst>
          </p:cNvPr>
          <p:cNvGrpSpPr/>
          <p:nvPr/>
        </p:nvGrpSpPr>
        <p:grpSpPr>
          <a:xfrm>
            <a:off x="5730942" y="-12086"/>
            <a:ext cx="6461058" cy="6870083"/>
            <a:chOff x="4072500" y="-12085"/>
            <a:chExt cx="4086764" cy="6870083"/>
          </a:xfrm>
        </p:grpSpPr>
        <p:sp>
          <p:nvSpPr>
            <p:cNvPr id="7" name="Obdĺžnik 16">
              <a:extLst>
                <a:ext uri="{FF2B5EF4-FFF2-40B4-BE49-F238E27FC236}">
                  <a16:creationId xmlns:a16="http://schemas.microsoft.com/office/drawing/2014/main" id="{6E9E70A8-15D5-AB76-4B9E-6A224FE89C28}"/>
                </a:ext>
              </a:extLst>
            </p:cNvPr>
            <p:cNvSpPr/>
            <p:nvPr/>
          </p:nvSpPr>
          <p:spPr>
            <a:xfrm>
              <a:off x="4072500" y="-12085"/>
              <a:ext cx="4086764" cy="6870083"/>
            </a:xfrm>
            <a:prstGeom prst="rect">
              <a:avLst/>
            </a:prstGeom>
            <a:solidFill>
              <a:srgbClr val="6281B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 dirty="0">
                <a:solidFill>
                  <a:srgbClr val="B5C9D7"/>
                </a:solidFill>
                <a:uFillTx/>
                <a:latin typeface="Calibri"/>
              </a:endParaRPr>
            </a:p>
          </p:txBody>
        </p:sp>
        <p:sp>
          <p:nvSpPr>
            <p:cNvPr id="8" name="BlokTextu 31">
              <a:extLst>
                <a:ext uri="{FF2B5EF4-FFF2-40B4-BE49-F238E27FC236}">
                  <a16:creationId xmlns:a16="http://schemas.microsoft.com/office/drawing/2014/main" id="{28763EDF-2E1A-85C8-B331-B11A78B38AF1}"/>
                </a:ext>
              </a:extLst>
            </p:cNvPr>
            <p:cNvSpPr txBox="1"/>
            <p:nvPr/>
          </p:nvSpPr>
          <p:spPr>
            <a:xfrm>
              <a:off x="4077484" y="1069436"/>
              <a:ext cx="4074648" cy="646334"/>
            </a:xfrm>
            <a:prstGeom prst="rect">
              <a:avLst/>
            </a:prstGeom>
            <a:solidFill>
              <a:srgbClr val="92A8CC"/>
            </a:solidFill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k-SK" sz="3600" b="1" i="0" u="none" strike="noStrike" kern="1200" cap="none" spc="0" baseline="0" dirty="0">
                  <a:solidFill>
                    <a:srgbClr val="1B2F48"/>
                  </a:solidFill>
                  <a:uFillTx/>
                  <a:latin typeface="Arial" pitchFamily="34"/>
                  <a:cs typeface="Arial" pitchFamily="34"/>
                </a:rPr>
                <a:t>VÍZIA</a:t>
              </a:r>
              <a:r>
                <a:rPr lang="en-US" sz="3600" b="1" i="0" u="none" strike="noStrike" kern="1200" cap="none" spc="0" baseline="0" dirty="0">
                  <a:solidFill>
                    <a:srgbClr val="1B2F48"/>
                  </a:solidFill>
                  <a:uFillTx/>
                  <a:latin typeface="Arial" pitchFamily="34"/>
                  <a:cs typeface="Arial" pitchFamily="34"/>
                </a:rPr>
                <a:t> </a:t>
              </a:r>
              <a:endParaRPr lang="sk-SK" sz="3600" b="1" i="0" u="none" strike="noStrike" kern="1200" cap="none" spc="0" baseline="0" dirty="0">
                <a:solidFill>
                  <a:srgbClr val="1B2F48"/>
                </a:solidFill>
                <a:uFillTx/>
                <a:latin typeface="Arial" pitchFamily="34"/>
                <a:cs typeface="Arial" pitchFamily="34"/>
              </a:endParaRPr>
            </a:p>
          </p:txBody>
        </p:sp>
        <p:sp>
          <p:nvSpPr>
            <p:cNvPr id="9" name="BlokTextu 34">
              <a:extLst>
                <a:ext uri="{FF2B5EF4-FFF2-40B4-BE49-F238E27FC236}">
                  <a16:creationId xmlns:a16="http://schemas.microsoft.com/office/drawing/2014/main" id="{6BDF8181-8574-DB8E-0405-BEC407CE6946}"/>
                </a:ext>
              </a:extLst>
            </p:cNvPr>
            <p:cNvSpPr txBox="1"/>
            <p:nvPr/>
          </p:nvSpPr>
          <p:spPr>
            <a:xfrm>
              <a:off x="4714911" y="2350364"/>
              <a:ext cx="3006391" cy="280077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k-SK" sz="4400" b="1" i="0" u="none" strike="noStrike" kern="0" cap="none" spc="0" baseline="30000" dirty="0">
                  <a:solidFill>
                    <a:schemeClr val="bg1"/>
                  </a:solidFill>
                  <a:uFillTx/>
                  <a:latin typeface="Arial" pitchFamily="34"/>
                  <a:cs typeface="Arial" pitchFamily="34"/>
                </a:rPr>
                <a:t>MHTH - vlajková loď 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k-SK" sz="4400" b="1" i="0" u="none" strike="noStrike" kern="0" cap="none" spc="0" baseline="30000" dirty="0">
                  <a:solidFill>
                    <a:schemeClr val="bg1"/>
                  </a:solidFill>
                  <a:uFillTx/>
                  <a:latin typeface="Arial" pitchFamily="34"/>
                  <a:cs typeface="Arial" pitchFamily="34"/>
                </a:rPr>
                <a:t>v energetických službách 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k-SK" sz="4400" b="1" i="0" u="none" strike="noStrike" kern="0" cap="none" spc="0" baseline="30000" dirty="0">
                  <a:solidFill>
                    <a:schemeClr val="bg1"/>
                  </a:solidFill>
                  <a:uFillTx/>
                  <a:latin typeface="Arial" pitchFamily="34"/>
                  <a:cs typeface="Arial" pitchFamily="34"/>
                </a:rPr>
                <a:t>a prvá voľba pre všetkých</a:t>
              </a:r>
            </a:p>
          </p:txBody>
        </p:sp>
      </p:grpSp>
      <p:grpSp>
        <p:nvGrpSpPr>
          <p:cNvPr id="2" name="Skupina 36">
            <a:extLst>
              <a:ext uri="{FF2B5EF4-FFF2-40B4-BE49-F238E27FC236}">
                <a16:creationId xmlns:a16="http://schemas.microsoft.com/office/drawing/2014/main" id="{E2E1A45A-7528-428F-1E8F-765661182A64}"/>
              </a:ext>
            </a:extLst>
          </p:cNvPr>
          <p:cNvGrpSpPr/>
          <p:nvPr/>
        </p:nvGrpSpPr>
        <p:grpSpPr>
          <a:xfrm>
            <a:off x="-2149" y="1"/>
            <a:ext cx="5902693" cy="6858000"/>
            <a:chOff x="-2148" y="1"/>
            <a:chExt cx="4079632" cy="6858000"/>
          </a:xfrm>
          <a:solidFill>
            <a:srgbClr val="61AFB0"/>
          </a:solidFill>
        </p:grpSpPr>
        <p:sp>
          <p:nvSpPr>
            <p:cNvPr id="3" name="Obdĺžnik 14">
              <a:extLst>
                <a:ext uri="{FF2B5EF4-FFF2-40B4-BE49-F238E27FC236}">
                  <a16:creationId xmlns:a16="http://schemas.microsoft.com/office/drawing/2014/main" id="{6D2E9743-C637-E28F-BF9F-111C6A6742A1}"/>
                </a:ext>
              </a:extLst>
            </p:cNvPr>
            <p:cNvSpPr/>
            <p:nvPr/>
          </p:nvSpPr>
          <p:spPr>
            <a:xfrm>
              <a:off x="-2148" y="1"/>
              <a:ext cx="4079632" cy="6858000"/>
            </a:xfrm>
            <a:prstGeom prst="rect">
              <a:avLst/>
            </a:pr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" name="BlokTextu 30">
              <a:extLst>
                <a:ext uri="{FF2B5EF4-FFF2-40B4-BE49-F238E27FC236}">
                  <a16:creationId xmlns:a16="http://schemas.microsoft.com/office/drawing/2014/main" id="{514F904E-C108-D7FA-D27C-DA412D71DB11}"/>
                </a:ext>
              </a:extLst>
            </p:cNvPr>
            <p:cNvSpPr txBox="1"/>
            <p:nvPr/>
          </p:nvSpPr>
          <p:spPr>
            <a:xfrm>
              <a:off x="0" y="1069436"/>
              <a:ext cx="4077479" cy="646334"/>
            </a:xfrm>
            <a:prstGeom prst="rect">
              <a:avLst/>
            </a:prstGeom>
            <a:solidFill>
              <a:srgbClr val="A0CCCE"/>
            </a:solidFill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k-SK" sz="3600" b="1" i="0" u="none" strike="noStrike" kern="1200" cap="none" spc="0" baseline="0" dirty="0">
                  <a:solidFill>
                    <a:srgbClr val="1B2F48"/>
                  </a:solidFill>
                  <a:uFillTx/>
                  <a:latin typeface="Arial" pitchFamily="34"/>
                  <a:cs typeface="Arial" pitchFamily="34"/>
                </a:rPr>
                <a:t>POSLANIE</a:t>
              </a:r>
            </a:p>
          </p:txBody>
        </p:sp>
        <p:sp>
          <p:nvSpPr>
            <p:cNvPr id="5" name="BlokTextu 33">
              <a:extLst>
                <a:ext uri="{FF2B5EF4-FFF2-40B4-BE49-F238E27FC236}">
                  <a16:creationId xmlns:a16="http://schemas.microsoft.com/office/drawing/2014/main" id="{0ED34607-E161-22A6-F8F1-506681BBB423}"/>
                </a:ext>
              </a:extLst>
            </p:cNvPr>
            <p:cNvSpPr txBox="1"/>
            <p:nvPr/>
          </p:nvSpPr>
          <p:spPr>
            <a:xfrm>
              <a:off x="820619" y="2344613"/>
              <a:ext cx="2518102" cy="3477874"/>
            </a:xfrm>
            <a:prstGeom prst="rect">
              <a:avLst/>
            </a:prstGeom>
            <a:grp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k-SK" sz="4400" b="1" i="0" u="none" strike="noStrike" kern="1200" cap="none" spc="0" baseline="30000" dirty="0">
                  <a:solidFill>
                    <a:schemeClr val="bg1"/>
                  </a:solidFill>
                  <a:uFillTx/>
                  <a:latin typeface="Arial" pitchFamily="34"/>
                  <a:cs typeface="Arial" pitchFamily="34"/>
                </a:rPr>
                <a:t>V</a:t>
              </a:r>
              <a:r>
                <a:rPr lang="sk-SK" sz="4400" b="1" i="0" u="none" strike="noStrike" kern="0" cap="none" spc="0" baseline="30000" dirty="0">
                  <a:solidFill>
                    <a:schemeClr val="bg1"/>
                  </a:solidFill>
                  <a:uFillTx/>
                  <a:latin typeface="Arial" pitchFamily="34"/>
                  <a:cs typeface="Arial" pitchFamily="34"/>
                </a:rPr>
                <a:t>ytvárame férové partnerstvá pre váš komfort 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sk-SK" sz="4400" b="1" i="0" u="none" strike="noStrike" kern="0" cap="none" spc="0" baseline="30000" dirty="0">
                  <a:solidFill>
                    <a:schemeClr val="bg1"/>
                  </a:solidFill>
                  <a:uFillTx/>
                  <a:latin typeface="Arial" pitchFamily="34"/>
                  <a:cs typeface="Arial" pitchFamily="34"/>
                </a:rPr>
                <a:t>a budúcnosť</a:t>
              </a:r>
              <a:endParaRPr lang="sk-SK" sz="4400" b="1" i="0" u="none" strike="noStrike" kern="1200" cap="none" spc="0" baseline="30000" dirty="0">
                <a:solidFill>
                  <a:schemeClr val="bg1"/>
                </a:solidFill>
                <a:uFillTx/>
                <a:latin typeface="Arial" pitchFamily="34"/>
                <a:cs typeface="Arial" pitchFamily="34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sk-SK" sz="44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</a:endParaRPr>
            </a:p>
          </p:txBody>
        </p:sp>
      </p:grpSp>
      <p:pic>
        <p:nvPicPr>
          <p:cNvPr id="14" name="Obrázok 17">
            <a:extLst>
              <a:ext uri="{FF2B5EF4-FFF2-40B4-BE49-F238E27FC236}">
                <a16:creationId xmlns:a16="http://schemas.microsoft.com/office/drawing/2014/main" id="{690D1189-4CA4-3E24-D696-0BD5961F0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5481" y="5932672"/>
            <a:ext cx="668225" cy="7046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26EA8BF2-198F-934B-E283-6DF30B87CB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412804" y="1603681"/>
            <a:ext cx="11049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3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ázok 34">
            <a:extLst>
              <a:ext uri="{FF2B5EF4-FFF2-40B4-BE49-F238E27FC236}">
                <a16:creationId xmlns:a16="http://schemas.microsoft.com/office/drawing/2014/main" id="{85A39745-5E3C-869A-9B55-2D562DBEE5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6274"/>
          <a:stretch/>
        </p:blipFill>
        <p:spPr>
          <a:xfrm>
            <a:off x="-8640" y="0"/>
            <a:ext cx="12200640" cy="6858000"/>
          </a:xfrm>
          <a:prstGeom prst="rect">
            <a:avLst/>
          </a:prstGeom>
        </p:spPr>
      </p:pic>
      <p:pic>
        <p:nvPicPr>
          <p:cNvPr id="37" name="Obrázok 36">
            <a:extLst>
              <a:ext uri="{FF2B5EF4-FFF2-40B4-BE49-F238E27FC236}">
                <a16:creationId xmlns:a16="http://schemas.microsoft.com/office/drawing/2014/main" id="{0E959D56-D866-541B-9C42-0D34300ACF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5" b="7783"/>
          <a:stretch/>
        </p:blipFill>
        <p:spPr>
          <a:xfrm>
            <a:off x="-17280" y="-24160"/>
            <a:ext cx="12209280" cy="6882159"/>
          </a:xfrm>
          <a:prstGeom prst="rect">
            <a:avLst/>
          </a:prstGeom>
        </p:spPr>
      </p:pic>
      <p:sp>
        <p:nvSpPr>
          <p:cNvPr id="16" name="Obdĺžnik 15">
            <a:extLst>
              <a:ext uri="{FF2B5EF4-FFF2-40B4-BE49-F238E27FC236}">
                <a16:creationId xmlns:a16="http://schemas.microsoft.com/office/drawing/2014/main" id="{C9853802-8E7A-6CEB-A623-B7018F4975BD}"/>
              </a:ext>
            </a:extLst>
          </p:cNvPr>
          <p:cNvSpPr/>
          <p:nvPr/>
        </p:nvSpPr>
        <p:spPr>
          <a:xfrm>
            <a:off x="-8640" y="-24160"/>
            <a:ext cx="12192000" cy="1333273"/>
          </a:xfrm>
          <a:prstGeom prst="rect">
            <a:avLst/>
          </a:prstGeom>
          <a:solidFill>
            <a:srgbClr val="EEAD2A"/>
          </a:solidFill>
          <a:ln>
            <a:solidFill>
              <a:srgbClr val="EEA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2CDB782-16EA-8054-DEAA-9C076B642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58629"/>
            <a:ext cx="6050872" cy="4351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Kreativita</a:t>
            </a:r>
          </a:p>
          <a:p>
            <a:pPr marL="0" indent="0">
              <a:buNone/>
            </a:pPr>
            <a:r>
              <a:rPr lang="sk-SK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</a:p>
          <a:p>
            <a:pPr marL="0" indent="0">
              <a:buNone/>
            </a:pPr>
            <a:r>
              <a:rPr lang="sk-SK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Analytické (kritické) myslenie</a:t>
            </a:r>
          </a:p>
          <a:p>
            <a:pPr marL="0" indent="0">
              <a:buNone/>
            </a:pPr>
            <a:r>
              <a:rPr lang="sk-SK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Chuť aktívne sa učiť a rásť</a:t>
            </a:r>
          </a:p>
          <a:p>
            <a:pPr marL="0" indent="0">
              <a:buNone/>
            </a:pPr>
            <a:r>
              <a:rPr lang="sk-SK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Úsudok a rozhodovanie</a:t>
            </a:r>
          </a:p>
          <a:p>
            <a:pPr marL="0" indent="0">
              <a:buNone/>
            </a:pPr>
            <a:r>
              <a:rPr lang="sk-SK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Medziľudské komunikačné schopnosti</a:t>
            </a:r>
          </a:p>
          <a:p>
            <a:pPr marL="0" indent="0">
              <a:buNone/>
            </a:pPr>
            <a:r>
              <a:rPr lang="sk-SK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Líderske</a:t>
            </a:r>
            <a:r>
              <a:rPr lang="sk-SK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schopnosti</a:t>
            </a:r>
          </a:p>
          <a:p>
            <a:pPr marL="0" indent="0">
              <a:buNone/>
            </a:pPr>
            <a:r>
              <a:rPr lang="sk-SK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Rozmanitosť a kultúrna inteligencia</a:t>
            </a:r>
          </a:p>
          <a:p>
            <a:pPr marL="0" indent="0">
              <a:buNone/>
            </a:pPr>
            <a:r>
              <a:rPr lang="sk-SK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Technologické zručnosti</a:t>
            </a:r>
          </a:p>
          <a:p>
            <a:pPr marL="0" indent="0">
              <a:buNone/>
            </a:pPr>
            <a:r>
              <a:rPr lang="sk-SK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Nebáť sa zmeny</a:t>
            </a:r>
          </a:p>
          <a:p>
            <a:pPr marL="0" indent="0">
              <a:buNone/>
            </a:pPr>
            <a:endParaRPr lang="sk-SK" sz="2000" dirty="0">
              <a:solidFill>
                <a:srgbClr val="1B2F48"/>
              </a:solidFill>
            </a:endParaRPr>
          </a:p>
        </p:txBody>
      </p:sp>
      <p:pic>
        <p:nvPicPr>
          <p:cNvPr id="9" name="Obrázok 17">
            <a:extLst>
              <a:ext uri="{FF2B5EF4-FFF2-40B4-BE49-F238E27FC236}">
                <a16:creationId xmlns:a16="http://schemas.microsoft.com/office/drawing/2014/main" id="{277550ED-2FE5-AB55-A682-D4B2C0464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5481" y="5932672"/>
            <a:ext cx="668225" cy="70467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0" name="Rovná spojnica 11">
            <a:extLst>
              <a:ext uri="{FF2B5EF4-FFF2-40B4-BE49-F238E27FC236}">
                <a16:creationId xmlns:a16="http://schemas.microsoft.com/office/drawing/2014/main" id="{2F88C6E3-B904-5C00-B1BD-4547FB7FB8ED}"/>
              </a:ext>
            </a:extLst>
          </p:cNvPr>
          <p:cNvCxnSpPr/>
          <p:nvPr/>
        </p:nvCxnSpPr>
        <p:spPr>
          <a:xfrm>
            <a:off x="10933041" y="5756742"/>
            <a:ext cx="0" cy="1335819"/>
          </a:xfrm>
          <a:prstGeom prst="straightConnector1">
            <a:avLst/>
          </a:prstGeom>
          <a:noFill/>
          <a:ln w="12701" cap="flat">
            <a:solidFill>
              <a:srgbClr val="B5C9D7"/>
            </a:solidFill>
            <a:prstDash val="solid"/>
            <a:miter/>
          </a:ln>
        </p:spPr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F7B2AA1C-CB89-42A1-0828-F4639E4E9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7211"/>
            <a:ext cx="10515600" cy="1325563"/>
          </a:xfrm>
        </p:spPr>
        <p:txBody>
          <a:bodyPr>
            <a:normAutofit/>
          </a:bodyPr>
          <a:lstStyle/>
          <a:p>
            <a:r>
              <a:rPr lang="sk-SK" sz="4000" b="1" dirty="0" err="1">
                <a:solidFill>
                  <a:srgbClr val="1B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sk-SK" sz="4000" b="1" dirty="0">
                <a:solidFill>
                  <a:srgbClr val="1B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./Ms. </a:t>
            </a:r>
            <a:r>
              <a:rPr lang="sk-SK" sz="4000" b="1" dirty="0" err="1">
                <a:solidFill>
                  <a:srgbClr val="1B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</a:t>
            </a:r>
            <a:r>
              <a:rPr lang="sk-SK" sz="4000" b="1" dirty="0">
                <a:solidFill>
                  <a:srgbClr val="1B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sk-SK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k-SK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endParaRPr lang="sk-SK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3323AD28-2F17-9DCD-9AE6-03AD77142718}"/>
              </a:ext>
            </a:extLst>
          </p:cNvPr>
          <p:cNvGrpSpPr/>
          <p:nvPr/>
        </p:nvGrpSpPr>
        <p:grpSpPr>
          <a:xfrm rot="257287">
            <a:off x="7288605" y="770447"/>
            <a:ext cx="4503862" cy="4430454"/>
            <a:chOff x="7337228" y="1322773"/>
            <a:chExt cx="4672112" cy="4595962"/>
          </a:xfrm>
        </p:grpSpPr>
        <p:sp>
          <p:nvSpPr>
            <p:cNvPr id="6" name="Obdĺžnik 5">
              <a:extLst>
                <a:ext uri="{FF2B5EF4-FFF2-40B4-BE49-F238E27FC236}">
                  <a16:creationId xmlns:a16="http://schemas.microsoft.com/office/drawing/2014/main" id="{4EB3B519-7138-D854-6EFA-9373328FC974}"/>
                </a:ext>
              </a:extLst>
            </p:cNvPr>
            <p:cNvSpPr/>
            <p:nvPr/>
          </p:nvSpPr>
          <p:spPr>
            <a:xfrm>
              <a:off x="7337228" y="1322773"/>
              <a:ext cx="4672112" cy="4595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chemeClr val="bg1"/>
                </a:solidFill>
              </a:endParaRPr>
            </a:p>
          </p:txBody>
        </p:sp>
        <p:pic>
          <p:nvPicPr>
            <p:cNvPr id="5" name="Obrázok 4">
              <a:extLst>
                <a:ext uri="{FF2B5EF4-FFF2-40B4-BE49-F238E27FC236}">
                  <a16:creationId xmlns:a16="http://schemas.microsoft.com/office/drawing/2014/main" id="{56278669-3C66-23AB-7757-2B74844B3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12756" y="1507079"/>
              <a:ext cx="4521055" cy="4336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296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4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AFD4BC27-7DD6-928C-F9B7-FB6F52FB3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12" y="983226"/>
            <a:ext cx="1849540" cy="4497684"/>
          </a:xfrm>
          <a:prstGeom prst="rect">
            <a:avLst/>
          </a:prstGeom>
        </p:spPr>
      </p:pic>
      <p:pic>
        <p:nvPicPr>
          <p:cNvPr id="5" name="Obrázok 5" descr="Obrázok, na ktorom je text&#10;&#10;Automaticky generovaný popis">
            <a:extLst>
              <a:ext uri="{FF2B5EF4-FFF2-40B4-BE49-F238E27FC236}">
                <a16:creationId xmlns:a16="http://schemas.microsoft.com/office/drawing/2014/main" id="{6B0CD49C-FE2F-EF9B-8440-6B5A41442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8" y="983226"/>
            <a:ext cx="1855580" cy="4497684"/>
          </a:xfrm>
          <a:prstGeom prst="rect">
            <a:avLst/>
          </a:prstGeom>
        </p:spPr>
      </p:pic>
      <p:pic>
        <p:nvPicPr>
          <p:cNvPr id="6" name="Obrázok 7">
            <a:extLst>
              <a:ext uri="{FF2B5EF4-FFF2-40B4-BE49-F238E27FC236}">
                <a16:creationId xmlns:a16="http://schemas.microsoft.com/office/drawing/2014/main" id="{F5BD0830-CAD3-8999-0FD1-FD5D5349A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546" y="983226"/>
            <a:ext cx="1849540" cy="4497684"/>
          </a:xfrm>
          <a:prstGeom prst="rect">
            <a:avLst/>
          </a:prstGeom>
        </p:spPr>
      </p:pic>
      <p:pic>
        <p:nvPicPr>
          <p:cNvPr id="7" name="Obrázok 9">
            <a:extLst>
              <a:ext uri="{FF2B5EF4-FFF2-40B4-BE49-F238E27FC236}">
                <a16:creationId xmlns:a16="http://schemas.microsoft.com/office/drawing/2014/main" id="{128E3F2E-EF84-143F-0C3F-58A7DD8F63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736" y="983226"/>
            <a:ext cx="1849540" cy="4497684"/>
          </a:xfrm>
          <a:prstGeom prst="rect">
            <a:avLst/>
          </a:prstGeom>
        </p:spPr>
      </p:pic>
      <p:pic>
        <p:nvPicPr>
          <p:cNvPr id="8" name="Obrázok 11">
            <a:extLst>
              <a:ext uri="{FF2B5EF4-FFF2-40B4-BE49-F238E27FC236}">
                <a16:creationId xmlns:a16="http://schemas.microsoft.com/office/drawing/2014/main" id="{6A5E4034-2244-5D63-8A25-0B4D84D48E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70" y="983227"/>
            <a:ext cx="1855580" cy="4497684"/>
          </a:xfrm>
          <a:prstGeom prst="rect">
            <a:avLst/>
          </a:prstGeom>
        </p:spPr>
      </p:pic>
      <p:pic>
        <p:nvPicPr>
          <p:cNvPr id="10" name="Zástupný objekt pre obsah 4">
            <a:extLst>
              <a:ext uri="{FF2B5EF4-FFF2-40B4-BE49-F238E27FC236}">
                <a16:creationId xmlns:a16="http://schemas.microsoft.com/office/drawing/2014/main" id="{ED7B2262-6B07-D28B-F745-676FA07280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149" y="983226"/>
            <a:ext cx="1849540" cy="4497685"/>
          </a:xfrm>
          <a:prstGeom prst="rect">
            <a:avLst/>
          </a:prstGeom>
        </p:spPr>
      </p:pic>
      <p:sp>
        <p:nvSpPr>
          <p:cNvPr id="12" name="Obdĺžnik 1">
            <a:extLst>
              <a:ext uri="{FF2B5EF4-FFF2-40B4-BE49-F238E27FC236}">
                <a16:creationId xmlns:a16="http://schemas.microsoft.com/office/drawing/2014/main" id="{2CBEF093-9B96-829E-5226-5EA4C37D7E06}"/>
              </a:ext>
            </a:extLst>
          </p:cNvPr>
          <p:cNvSpPr/>
          <p:nvPr/>
        </p:nvSpPr>
        <p:spPr>
          <a:xfrm>
            <a:off x="12707" y="0"/>
            <a:ext cx="12191999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14" name="Obrázok 13" descr="Obrázok, na ktorom je text, ClipArt&#10;&#10;Automaticky generovaný popis">
            <a:extLst>
              <a:ext uri="{FF2B5EF4-FFF2-40B4-BE49-F238E27FC236}">
                <a16:creationId xmlns:a16="http://schemas.microsoft.com/office/drawing/2014/main" id="{41D3C794-B0E9-5669-2FE7-75BD79F4C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94" y="0"/>
            <a:ext cx="2820150" cy="6858000"/>
          </a:xfrm>
          <a:prstGeom prst="rect">
            <a:avLst/>
          </a:prstGeom>
        </p:spPr>
      </p:pic>
      <p:pic>
        <p:nvPicPr>
          <p:cNvPr id="15" name="Zástupný objekt pre obsah 4">
            <a:extLst>
              <a:ext uri="{FF2B5EF4-FFF2-40B4-BE49-F238E27FC236}">
                <a16:creationId xmlns:a16="http://schemas.microsoft.com/office/drawing/2014/main" id="{EA1377D3-FAA6-65F6-7B18-8D918F4D62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65" y="0"/>
            <a:ext cx="2821021" cy="6858000"/>
          </a:xfrm>
          <a:prstGeom prst="rect">
            <a:avLst/>
          </a:prstGeom>
        </p:spPr>
      </p:pic>
      <p:pic>
        <p:nvPicPr>
          <p:cNvPr id="16" name="Zástupný objekt pre obsah 4">
            <a:extLst>
              <a:ext uri="{FF2B5EF4-FFF2-40B4-BE49-F238E27FC236}">
                <a16:creationId xmlns:a16="http://schemas.microsoft.com/office/drawing/2014/main" id="{4DCBF469-4B0C-7B22-6443-21C7D2EBEA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59" y="-5913"/>
            <a:ext cx="2820150" cy="6858001"/>
          </a:xfrm>
          <a:prstGeom prst="rect">
            <a:avLst/>
          </a:prstGeom>
        </p:spPr>
      </p:pic>
      <p:pic>
        <p:nvPicPr>
          <p:cNvPr id="17" name="Zástupný objekt pre obsah 4" descr="Obrázok, na ktorom je text&#10;&#10;Automaticky generovaný popis">
            <a:extLst>
              <a:ext uri="{FF2B5EF4-FFF2-40B4-BE49-F238E27FC236}">
                <a16:creationId xmlns:a16="http://schemas.microsoft.com/office/drawing/2014/main" id="{09C2DB16-5864-E3E8-491F-60C257A7FD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1" y="5911"/>
            <a:ext cx="2826920" cy="6852089"/>
          </a:xfrm>
          <a:prstGeom prst="rect">
            <a:avLst/>
          </a:prstGeom>
        </p:spPr>
      </p:pic>
      <p:pic>
        <p:nvPicPr>
          <p:cNvPr id="18" name="Zástupný objekt pre obsah 4">
            <a:extLst>
              <a:ext uri="{FF2B5EF4-FFF2-40B4-BE49-F238E27FC236}">
                <a16:creationId xmlns:a16="http://schemas.microsoft.com/office/drawing/2014/main" id="{5C98F733-F2E9-BD25-69E3-4B9444FEAC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813" y="368"/>
            <a:ext cx="2821021" cy="6857632"/>
          </a:xfrm>
          <a:prstGeom prst="rect">
            <a:avLst/>
          </a:prstGeom>
        </p:spPr>
      </p:pic>
      <p:pic>
        <p:nvPicPr>
          <p:cNvPr id="19" name="Zástupný objekt pre obsah 4">
            <a:extLst>
              <a:ext uri="{FF2B5EF4-FFF2-40B4-BE49-F238E27FC236}">
                <a16:creationId xmlns:a16="http://schemas.microsoft.com/office/drawing/2014/main" id="{039A1F60-D851-2124-5A82-414D374480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628" y="0"/>
            <a:ext cx="2821021" cy="6860119"/>
          </a:xfrm>
          <a:prstGeom prst="rect">
            <a:avLst/>
          </a:prstGeom>
        </p:spPr>
      </p:pic>
      <p:pic>
        <p:nvPicPr>
          <p:cNvPr id="11" name="Obrázok 17">
            <a:extLst>
              <a:ext uri="{FF2B5EF4-FFF2-40B4-BE49-F238E27FC236}">
                <a16:creationId xmlns:a16="http://schemas.microsoft.com/office/drawing/2014/main" id="{4B278309-42C8-A835-AE5E-2245C174C2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15481" y="5932672"/>
            <a:ext cx="668225" cy="70467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3" name="Rovná spojnica 11">
            <a:extLst>
              <a:ext uri="{FF2B5EF4-FFF2-40B4-BE49-F238E27FC236}">
                <a16:creationId xmlns:a16="http://schemas.microsoft.com/office/drawing/2014/main" id="{1EAF2D2E-9296-7B4B-32A3-90A2E3A307E8}"/>
              </a:ext>
            </a:extLst>
          </p:cNvPr>
          <p:cNvCxnSpPr/>
          <p:nvPr/>
        </p:nvCxnSpPr>
        <p:spPr>
          <a:xfrm>
            <a:off x="10933041" y="5756742"/>
            <a:ext cx="0" cy="1335819"/>
          </a:xfrm>
          <a:prstGeom prst="straightConnector1">
            <a:avLst/>
          </a:prstGeom>
          <a:noFill/>
          <a:ln w="12701" cap="flat">
            <a:solidFill>
              <a:srgbClr val="B5C9D7"/>
            </a:solidFill>
            <a:prstDash val="solid"/>
            <a:miter/>
          </a:ln>
        </p:spPr>
      </p:cxnSp>
      <p:sp>
        <p:nvSpPr>
          <p:cNvPr id="9" name="Obdĺžnik 8">
            <a:extLst>
              <a:ext uri="{FF2B5EF4-FFF2-40B4-BE49-F238E27FC236}">
                <a16:creationId xmlns:a16="http://schemas.microsoft.com/office/drawing/2014/main" id="{2EBC324F-5F3C-6B9D-14A2-467786BEE3FC}"/>
              </a:ext>
            </a:extLst>
          </p:cNvPr>
          <p:cNvSpPr/>
          <p:nvPr/>
        </p:nvSpPr>
        <p:spPr>
          <a:xfrm>
            <a:off x="3892062" y="5932672"/>
            <a:ext cx="1573964" cy="704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011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610000"/>
    </mc:Choice>
    <mc:Fallback xmlns="">
      <p:transition spd="slow" advTm="6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ok 3">
            <a:extLst>
              <a:ext uri="{FF2B5EF4-FFF2-40B4-BE49-F238E27FC236}">
                <a16:creationId xmlns:a16="http://schemas.microsoft.com/office/drawing/2014/main" id="{78E80CEA-7345-E833-CCE0-0CE6E6747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3" b="23336"/>
          <a:stretch/>
        </p:blipFill>
        <p:spPr>
          <a:xfrm>
            <a:off x="308294" y="5264912"/>
            <a:ext cx="5007267" cy="1333272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4DF63405-EFDF-83C7-314F-64E445784C9D}"/>
              </a:ext>
            </a:extLst>
          </p:cNvPr>
          <p:cNvSpPr/>
          <p:nvPr/>
        </p:nvSpPr>
        <p:spPr>
          <a:xfrm>
            <a:off x="0" y="0"/>
            <a:ext cx="12192000" cy="1333273"/>
          </a:xfrm>
          <a:prstGeom prst="rect">
            <a:avLst/>
          </a:prstGeom>
          <a:solidFill>
            <a:srgbClr val="EEAD2A"/>
          </a:solidFill>
          <a:ln>
            <a:solidFill>
              <a:srgbClr val="EEA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509EE3-CC1C-7A41-F346-26A388031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Energetika je </a:t>
            </a:r>
            <a:r>
              <a:rPr lang="sk-SK" sz="4000" b="1" dirty="0">
                <a:solidFill>
                  <a:srgbClr val="1B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1DC4D1C-838F-2C33-13AE-F7DAEA016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9661"/>
            <a:ext cx="10515600" cy="37677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>
                <a:solidFill>
                  <a:srgbClr val="1B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 </a:t>
            </a:r>
            <a:r>
              <a:rPr lang="sk-SK" b="1" dirty="0">
                <a:solidFill>
                  <a:srgbClr val="1B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celospoločenský presah</a:t>
            </a:r>
            <a:r>
              <a:rPr lang="sk-SK" dirty="0">
                <a:solidFill>
                  <a:srgbClr val="1B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má </a:t>
            </a:r>
            <a:r>
              <a:rPr lang="sk-SK" b="1" dirty="0">
                <a:solidFill>
                  <a:srgbClr val="1B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zmysel</a:t>
            </a:r>
          </a:p>
          <a:p>
            <a:pPr marL="0" indent="0">
              <a:buNone/>
            </a:pPr>
            <a:r>
              <a:rPr lang="sk-SK" dirty="0">
                <a:solidFill>
                  <a:srgbClr val="1B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tradícia a stabilita, je istota a vízia budúcnosti</a:t>
            </a:r>
          </a:p>
          <a:p>
            <a:pPr marL="0" indent="0">
              <a:buNone/>
            </a:pPr>
            <a:r>
              <a:rPr lang="sk-SK" dirty="0">
                <a:solidFill>
                  <a:srgbClr val="1B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Inovuje, hľadá </a:t>
            </a:r>
            <a:r>
              <a:rPr lang="sk-SK" b="1" dirty="0">
                <a:solidFill>
                  <a:srgbClr val="1B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alternatívne &amp; obnoviteľné zdroje </a:t>
            </a:r>
          </a:p>
          <a:p>
            <a:pPr marL="0" indent="0">
              <a:buNone/>
            </a:pPr>
            <a:r>
              <a:rPr lang="sk-SK" dirty="0">
                <a:solidFill>
                  <a:srgbClr val="1B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Osobný rozvoj a </a:t>
            </a:r>
            <a:r>
              <a:rPr lang="sk-SK" b="1" dirty="0">
                <a:solidFill>
                  <a:srgbClr val="1B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kariérny rast</a:t>
            </a:r>
          </a:p>
          <a:p>
            <a:pPr marL="0" indent="0">
              <a:buNone/>
            </a:pPr>
            <a:r>
              <a:rPr lang="sk-SK" dirty="0">
                <a:solidFill>
                  <a:srgbClr val="1B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Spája osobnú zodpovednosť &amp; zdravý sedliacky rozum</a:t>
            </a:r>
          </a:p>
          <a:p>
            <a:pPr marL="0" indent="0">
              <a:buNone/>
            </a:pPr>
            <a:r>
              <a:rPr lang="sk-SK" dirty="0">
                <a:solidFill>
                  <a:srgbClr val="1B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Funguje stavovská hrdosť v prepojení s </a:t>
            </a:r>
            <a:r>
              <a:rPr lang="sk-SK" dirty="0" err="1">
                <a:solidFill>
                  <a:srgbClr val="1B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tímovosťou</a:t>
            </a:r>
            <a:endParaRPr lang="sk-SK" dirty="0">
              <a:solidFill>
                <a:srgbClr val="1B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6" name="Obrázok 17">
            <a:extLst>
              <a:ext uri="{FF2B5EF4-FFF2-40B4-BE49-F238E27FC236}">
                <a16:creationId xmlns:a16="http://schemas.microsoft.com/office/drawing/2014/main" id="{43B23BE2-051E-0949-982D-088F5273F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481" y="5932672"/>
            <a:ext cx="668225" cy="70467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Rovná spojnica 11">
            <a:extLst>
              <a:ext uri="{FF2B5EF4-FFF2-40B4-BE49-F238E27FC236}">
                <a16:creationId xmlns:a16="http://schemas.microsoft.com/office/drawing/2014/main" id="{081FAD87-CDDC-C734-298F-FAF26D8B496F}"/>
              </a:ext>
            </a:extLst>
          </p:cNvPr>
          <p:cNvCxnSpPr/>
          <p:nvPr/>
        </p:nvCxnSpPr>
        <p:spPr>
          <a:xfrm>
            <a:off x="10933041" y="5756742"/>
            <a:ext cx="0" cy="1335819"/>
          </a:xfrm>
          <a:prstGeom prst="straightConnector1">
            <a:avLst/>
          </a:prstGeom>
          <a:noFill/>
          <a:ln w="12701" cap="flat">
            <a:solidFill>
              <a:srgbClr val="B5C9D7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62380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82EAD7B3-8269-426B-EEDD-1CC2A6DCCF38}"/>
              </a:ext>
            </a:extLst>
          </p:cNvPr>
          <p:cNvGrpSpPr/>
          <p:nvPr/>
        </p:nvGrpSpPr>
        <p:grpSpPr>
          <a:xfrm>
            <a:off x="3170008" y="2074221"/>
            <a:ext cx="2313659" cy="2085069"/>
            <a:chOff x="440980" y="434606"/>
            <a:chExt cx="2313659" cy="2085069"/>
          </a:xfrm>
        </p:grpSpPr>
        <p:sp>
          <p:nvSpPr>
            <p:cNvPr id="2" name="Ovál 1">
              <a:extLst>
                <a:ext uri="{FF2B5EF4-FFF2-40B4-BE49-F238E27FC236}">
                  <a16:creationId xmlns:a16="http://schemas.microsoft.com/office/drawing/2014/main" id="{3B41761B-B159-F8A7-0A9D-FD0821260C90}"/>
                </a:ext>
              </a:extLst>
            </p:cNvPr>
            <p:cNvSpPr/>
            <p:nvPr/>
          </p:nvSpPr>
          <p:spPr>
            <a:xfrm>
              <a:off x="440980" y="434606"/>
              <a:ext cx="2313659" cy="2085069"/>
            </a:xfrm>
            <a:prstGeom prst="ellipse">
              <a:avLst/>
            </a:prstGeom>
            <a:solidFill>
              <a:srgbClr val="61AF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4" name="BlokTextu 3">
              <a:extLst>
                <a:ext uri="{FF2B5EF4-FFF2-40B4-BE49-F238E27FC236}">
                  <a16:creationId xmlns:a16="http://schemas.microsoft.com/office/drawing/2014/main" id="{37AADEAF-8908-F363-4B55-42D5C352350E}"/>
                </a:ext>
              </a:extLst>
            </p:cNvPr>
            <p:cNvSpPr txBox="1"/>
            <p:nvPr/>
          </p:nvSpPr>
          <p:spPr>
            <a:xfrm>
              <a:off x="672458" y="901967"/>
              <a:ext cx="180666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COOL </a:t>
              </a:r>
              <a:r>
                <a:rPr lang="sk-SK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 náš biznis – vyrábame teplo, </a:t>
              </a:r>
            </a:p>
            <a:p>
              <a:pPr algn="ctr"/>
              <a:r>
                <a:rPr lang="sk-SK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chlad i elektrinu.</a:t>
              </a:r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69B0CF80-2EB9-3055-7166-A9391B15DAAA}"/>
              </a:ext>
            </a:extLst>
          </p:cNvPr>
          <p:cNvGrpSpPr/>
          <p:nvPr/>
        </p:nvGrpSpPr>
        <p:grpSpPr>
          <a:xfrm>
            <a:off x="2232996" y="4380264"/>
            <a:ext cx="3151172" cy="2206378"/>
            <a:chOff x="2075031" y="4733438"/>
            <a:chExt cx="2869542" cy="2009187"/>
          </a:xfrm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7DEA5A52-E0DD-5307-A599-FBAFBABF6DD2}"/>
                </a:ext>
              </a:extLst>
            </p:cNvPr>
            <p:cNvSpPr/>
            <p:nvPr/>
          </p:nvSpPr>
          <p:spPr>
            <a:xfrm>
              <a:off x="2075031" y="4733438"/>
              <a:ext cx="2869542" cy="2009187"/>
            </a:xfrm>
            <a:prstGeom prst="ellipse">
              <a:avLst/>
            </a:prstGeom>
            <a:solidFill>
              <a:srgbClr val="EEAD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BlokTextu 5">
              <a:extLst>
                <a:ext uri="{FF2B5EF4-FFF2-40B4-BE49-F238E27FC236}">
                  <a16:creationId xmlns:a16="http://schemas.microsoft.com/office/drawing/2014/main" id="{D7DAE51C-8C60-0CAF-3113-775E9D880813}"/>
                </a:ext>
              </a:extLst>
            </p:cNvPr>
            <p:cNvSpPr txBox="1"/>
            <p:nvPr/>
          </p:nvSpPr>
          <p:spPr>
            <a:xfrm>
              <a:off x="2147532" y="5116370"/>
              <a:ext cx="2724539" cy="120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Sledujeme </a:t>
              </a:r>
              <a:r>
                <a:rPr lang="sk-SK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COOL</a:t>
              </a:r>
              <a:r>
                <a:rPr lang="sk-SK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trendy, </a:t>
              </a:r>
            </a:p>
            <a:p>
              <a:pPr algn="ctr"/>
              <a:r>
                <a:rPr lang="sk-SK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inovujeme, investujeme </a:t>
              </a:r>
            </a:p>
            <a:p>
              <a:pPr algn="ctr"/>
              <a:r>
                <a:rPr lang="sk-SK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nových technológií, </a:t>
              </a:r>
            </a:p>
            <a:p>
              <a:pPr algn="ctr"/>
              <a:r>
                <a:rPr lang="sk-SK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vzdelávania, </a:t>
              </a:r>
            </a:p>
            <a:p>
              <a:pPr algn="ctr"/>
              <a:r>
                <a:rPr lang="sk-SK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rozvoja</a:t>
              </a:r>
            </a:p>
          </p:txBody>
        </p:sp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C7235ACA-C06B-9566-014E-32E1C51B22A7}"/>
              </a:ext>
            </a:extLst>
          </p:cNvPr>
          <p:cNvGrpSpPr/>
          <p:nvPr/>
        </p:nvGrpSpPr>
        <p:grpSpPr>
          <a:xfrm>
            <a:off x="5377051" y="3860036"/>
            <a:ext cx="2724539" cy="2128230"/>
            <a:chOff x="8969398" y="3669324"/>
            <a:chExt cx="2724539" cy="2128230"/>
          </a:xfrm>
        </p:grpSpPr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C575AA66-FC90-1F5F-88E4-22DC23EF3D8A}"/>
                </a:ext>
              </a:extLst>
            </p:cNvPr>
            <p:cNvSpPr/>
            <p:nvPr/>
          </p:nvSpPr>
          <p:spPr>
            <a:xfrm>
              <a:off x="9041899" y="3669324"/>
              <a:ext cx="2579536" cy="2128230"/>
            </a:xfrm>
            <a:prstGeom prst="ellipse">
              <a:avLst/>
            </a:prstGeom>
            <a:solidFill>
              <a:srgbClr val="DCE3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rgbClr val="B6C7D2"/>
                </a:solidFill>
              </a:endParaRPr>
            </a:p>
          </p:txBody>
        </p:sp>
        <p:sp>
          <p:nvSpPr>
            <p:cNvPr id="8" name="BlokTextu 7">
              <a:extLst>
                <a:ext uri="{FF2B5EF4-FFF2-40B4-BE49-F238E27FC236}">
                  <a16:creationId xmlns:a16="http://schemas.microsoft.com/office/drawing/2014/main" id="{C74B14CF-B491-1C28-A523-2E02FE6B460F}"/>
                </a:ext>
              </a:extLst>
            </p:cNvPr>
            <p:cNvSpPr txBox="1"/>
            <p:nvPr/>
          </p:nvSpPr>
          <p:spPr>
            <a:xfrm>
              <a:off x="8969398" y="4194830"/>
              <a:ext cx="27245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dirty="0">
                  <a:solidFill>
                    <a:srgbClr val="1B2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Záleží nám na našom renomé, komunikujeme otvorene, </a:t>
              </a:r>
              <a:r>
                <a:rPr lang="sk-SK" sz="1600" b="1" dirty="0">
                  <a:solidFill>
                    <a:srgbClr val="1B2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COOL</a:t>
              </a:r>
              <a:r>
                <a:rPr lang="sk-SK" sz="1600" dirty="0">
                  <a:solidFill>
                    <a:srgbClr val="1B2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zároveň </a:t>
              </a:r>
            </a:p>
            <a:p>
              <a:pPr algn="ctr"/>
              <a:r>
                <a:rPr lang="sk-SK" sz="1600" dirty="0">
                  <a:solidFill>
                    <a:srgbClr val="1B2F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 rešpektom.</a:t>
              </a:r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B48F36C9-FE7B-4AE9-99EA-5B07418913AF}"/>
              </a:ext>
            </a:extLst>
          </p:cNvPr>
          <p:cNvGrpSpPr/>
          <p:nvPr/>
        </p:nvGrpSpPr>
        <p:grpSpPr>
          <a:xfrm>
            <a:off x="8792534" y="2407832"/>
            <a:ext cx="2724539" cy="2252506"/>
            <a:chOff x="8709674" y="206258"/>
            <a:chExt cx="2724539" cy="2252506"/>
          </a:xfrm>
        </p:grpSpPr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8B805A34-28AD-DA0C-7E4E-C97CA2ADC052}"/>
                </a:ext>
              </a:extLst>
            </p:cNvPr>
            <p:cNvSpPr/>
            <p:nvPr/>
          </p:nvSpPr>
          <p:spPr>
            <a:xfrm>
              <a:off x="8718551" y="206258"/>
              <a:ext cx="2706784" cy="2252506"/>
            </a:xfrm>
            <a:prstGeom prst="ellipse">
              <a:avLst/>
            </a:prstGeom>
            <a:solidFill>
              <a:srgbClr val="CF73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0" name="BlokTextu 9">
              <a:extLst>
                <a:ext uri="{FF2B5EF4-FFF2-40B4-BE49-F238E27FC236}">
                  <a16:creationId xmlns:a16="http://schemas.microsoft.com/office/drawing/2014/main" id="{812B5E9D-DDFF-1F9D-BA40-DF7503DC2B79}"/>
                </a:ext>
              </a:extLst>
            </p:cNvPr>
            <p:cNvSpPr txBox="1"/>
            <p:nvPr/>
          </p:nvSpPr>
          <p:spPr>
            <a:xfrm>
              <a:off x="8709674" y="793902"/>
              <a:ext cx="27245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Dôležitý je charakter </a:t>
              </a:r>
            </a:p>
            <a:p>
              <a:pPr algn="ctr"/>
              <a:r>
                <a:rPr lang="sk-SK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chuť učiť sa. Otvorená myseľ, </a:t>
              </a:r>
              <a:r>
                <a:rPr lang="sk-SK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COOL</a:t>
              </a:r>
              <a:r>
                <a:rPr lang="sk-SK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pohľad na dianie vo firme i svete.</a:t>
              </a:r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90CC8A13-392A-2092-C2ED-BA68FFB9CEF4}"/>
              </a:ext>
            </a:extLst>
          </p:cNvPr>
          <p:cNvGrpSpPr/>
          <p:nvPr/>
        </p:nvGrpSpPr>
        <p:grpSpPr>
          <a:xfrm>
            <a:off x="7841390" y="4622239"/>
            <a:ext cx="2724539" cy="2130349"/>
            <a:chOff x="5257370" y="4204854"/>
            <a:chExt cx="2724539" cy="1903445"/>
          </a:xfrm>
        </p:grpSpPr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5128506B-EACF-CED7-769E-ADABB734CF11}"/>
                </a:ext>
              </a:extLst>
            </p:cNvPr>
            <p:cNvSpPr/>
            <p:nvPr/>
          </p:nvSpPr>
          <p:spPr>
            <a:xfrm>
              <a:off x="5329870" y="4204854"/>
              <a:ext cx="2579538" cy="1903445"/>
            </a:xfrm>
            <a:prstGeom prst="ellipse">
              <a:avLst/>
            </a:prstGeom>
            <a:solidFill>
              <a:srgbClr val="81B3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BlokTextu 11">
              <a:extLst>
                <a:ext uri="{FF2B5EF4-FFF2-40B4-BE49-F238E27FC236}">
                  <a16:creationId xmlns:a16="http://schemas.microsoft.com/office/drawing/2014/main" id="{00BCB19A-ED5D-60F1-ECEB-880F385F2F00}"/>
                </a:ext>
              </a:extLst>
            </p:cNvPr>
            <p:cNvSpPr txBox="1"/>
            <p:nvPr/>
          </p:nvSpPr>
          <p:spPr>
            <a:xfrm>
              <a:off x="5257370" y="4617967"/>
              <a:ext cx="2724539" cy="962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Prinášame </a:t>
              </a:r>
              <a:r>
                <a:rPr lang="sk-SK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COOL</a:t>
              </a:r>
              <a:r>
                <a:rPr lang="sk-SK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zelené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k-SK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riešenia, pretože sme zodpovední. Rešpekt </a:t>
              </a:r>
              <a:endPara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sk-SK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tolerancia. </a:t>
              </a:r>
            </a:p>
          </p:txBody>
        </p:sp>
      </p:grpSp>
      <p:sp>
        <p:nvSpPr>
          <p:cNvPr id="13" name="Ovál 12">
            <a:extLst>
              <a:ext uri="{FF2B5EF4-FFF2-40B4-BE49-F238E27FC236}">
                <a16:creationId xmlns:a16="http://schemas.microsoft.com/office/drawing/2014/main" id="{053D81F3-AC9C-0776-B7B6-90B2B9689A27}"/>
              </a:ext>
            </a:extLst>
          </p:cNvPr>
          <p:cNvSpPr/>
          <p:nvPr/>
        </p:nvSpPr>
        <p:spPr>
          <a:xfrm>
            <a:off x="5715145" y="1879061"/>
            <a:ext cx="3077389" cy="1903445"/>
          </a:xfrm>
          <a:prstGeom prst="ellipse">
            <a:avLst/>
          </a:prstGeom>
          <a:solidFill>
            <a:srgbClr val="628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Vedenie skúsenými mentormi - ako expert, ako majster, manažér, </a:t>
            </a:r>
            <a:r>
              <a: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</a:t>
            </a:r>
            <a:r>
              <a:rPr lang="sk-SK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líder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5EB84E94-E03D-47A9-53D2-657191B4A255}"/>
              </a:ext>
            </a:extLst>
          </p:cNvPr>
          <p:cNvSpPr/>
          <p:nvPr/>
        </p:nvSpPr>
        <p:spPr>
          <a:xfrm>
            <a:off x="815654" y="2729733"/>
            <a:ext cx="2386199" cy="2105546"/>
          </a:xfrm>
          <a:prstGeom prst="ellipse">
            <a:avLst/>
          </a:prstGeom>
          <a:solidFill>
            <a:srgbClr val="C75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Potrebujeme </a:t>
            </a:r>
            <a:r>
              <a: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 </a:t>
            </a:r>
            <a:r>
              <a:rPr lang="sk-SK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ľudí, preto do nich investujeme</a:t>
            </a:r>
          </a:p>
        </p:txBody>
      </p:sp>
      <p:pic>
        <p:nvPicPr>
          <p:cNvPr id="15" name="Obrázok 17">
            <a:extLst>
              <a:ext uri="{FF2B5EF4-FFF2-40B4-BE49-F238E27FC236}">
                <a16:creationId xmlns:a16="http://schemas.microsoft.com/office/drawing/2014/main" id="{7305CF16-1127-C403-95AC-EC20E841A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481" y="5932672"/>
            <a:ext cx="668225" cy="70467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6" name="Rovná spojnica 11">
            <a:extLst>
              <a:ext uri="{FF2B5EF4-FFF2-40B4-BE49-F238E27FC236}">
                <a16:creationId xmlns:a16="http://schemas.microsoft.com/office/drawing/2014/main" id="{934832EA-9C24-8728-D5A9-963C9D9F48BF}"/>
              </a:ext>
            </a:extLst>
          </p:cNvPr>
          <p:cNvCxnSpPr/>
          <p:nvPr/>
        </p:nvCxnSpPr>
        <p:spPr>
          <a:xfrm>
            <a:off x="10933041" y="5756742"/>
            <a:ext cx="0" cy="1335819"/>
          </a:xfrm>
          <a:prstGeom prst="straightConnector1">
            <a:avLst/>
          </a:prstGeom>
          <a:noFill/>
          <a:ln w="12701" cap="flat">
            <a:solidFill>
              <a:srgbClr val="B5C9D7"/>
            </a:solidFill>
            <a:prstDash val="solid"/>
            <a:miter/>
          </a:ln>
        </p:spPr>
      </p:cxnSp>
      <p:sp>
        <p:nvSpPr>
          <p:cNvPr id="22" name="Obdĺžnik 21">
            <a:extLst>
              <a:ext uri="{FF2B5EF4-FFF2-40B4-BE49-F238E27FC236}">
                <a16:creationId xmlns:a16="http://schemas.microsoft.com/office/drawing/2014/main" id="{D23DE2BE-4312-7B7E-0E1B-D295D6669C5A}"/>
              </a:ext>
            </a:extLst>
          </p:cNvPr>
          <p:cNvSpPr/>
          <p:nvPr/>
        </p:nvSpPr>
        <p:spPr>
          <a:xfrm>
            <a:off x="0" y="0"/>
            <a:ext cx="12192000" cy="1333273"/>
          </a:xfrm>
          <a:prstGeom prst="rect">
            <a:avLst/>
          </a:prstGeom>
          <a:solidFill>
            <a:srgbClr val="EEAD2A"/>
          </a:solidFill>
          <a:ln>
            <a:solidFill>
              <a:srgbClr val="EEA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62C63BC-A194-8B7D-8B4B-EDA475EB7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8603"/>
            <a:ext cx="12192000" cy="13396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NÁS </a:t>
            </a:r>
            <a:r>
              <a:rPr lang="sk-SK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 JE </a:t>
            </a:r>
            <a:r>
              <a:rPr lang="sk-SK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NAOZAJ COOL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sk-SK" dirty="0">
                <a:solidFill>
                  <a:srgbClr val="1B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 POHODE, CHLADNÝ, ĽAHKÝ, SVIEŽI)</a:t>
            </a:r>
          </a:p>
        </p:txBody>
      </p:sp>
    </p:spTree>
    <p:extLst>
      <p:ext uri="{BB962C8B-B14F-4D97-AF65-F5344CB8AC3E}">
        <p14:creationId xmlns:p14="http://schemas.microsoft.com/office/powerpoint/2010/main" val="221357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4797</TotalTime>
  <Words>411</Words>
  <Application>Microsoft Office PowerPoint</Application>
  <PresentationFormat>Širokouhlá</PresentationFormat>
  <Paragraphs>79</Paragraphs>
  <Slides>10</Slides>
  <Notes>10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Mr./Ms. Ideal of the Future</vt:lpstr>
      <vt:lpstr>Prezentácia programu PowerPoint</vt:lpstr>
      <vt:lpstr>Energetika je COOL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Ulrichová Alexandra BA</dc:creator>
  <cp:lastModifiedBy>Miňová Dana</cp:lastModifiedBy>
  <cp:revision>32</cp:revision>
  <dcterms:created xsi:type="dcterms:W3CDTF">2022-05-04T07:12:58Z</dcterms:created>
  <dcterms:modified xsi:type="dcterms:W3CDTF">2022-11-30T08:17:22Z</dcterms:modified>
</cp:coreProperties>
</file>